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3"/>
  </p:notesMasterIdLst>
  <p:handoutMasterIdLst>
    <p:handoutMasterId r:id="rId24"/>
  </p:handoutMasterIdLst>
  <p:sldIdLst>
    <p:sldId id="292" r:id="rId5"/>
    <p:sldId id="298" r:id="rId6"/>
    <p:sldId id="300" r:id="rId7"/>
    <p:sldId id="307" r:id="rId8"/>
    <p:sldId id="302" r:id="rId9"/>
    <p:sldId id="308" r:id="rId10"/>
    <p:sldId id="296" r:id="rId11"/>
    <p:sldId id="314" r:id="rId12"/>
    <p:sldId id="317" r:id="rId13"/>
    <p:sldId id="309" r:id="rId14"/>
    <p:sldId id="310" r:id="rId15"/>
    <p:sldId id="311" r:id="rId16"/>
    <p:sldId id="315" r:id="rId17"/>
    <p:sldId id="312" r:id="rId18"/>
    <p:sldId id="304" r:id="rId19"/>
    <p:sldId id="316" r:id="rId20"/>
    <p:sldId id="318" r:id="rId21"/>
    <p:sldId id="293" r:id="rId2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B5C1DF"/>
    <a:srgbClr val="738AC3"/>
    <a:srgbClr val="1A2743"/>
    <a:srgbClr val="4A66AC"/>
    <a:srgbClr val="374D81"/>
    <a:srgbClr val="E98B0D"/>
    <a:srgbClr val="E2973C"/>
    <a:srgbClr val="9BD49E"/>
    <a:srgbClr val="F6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107" d="100"/>
          <a:sy n="107" d="100"/>
        </p:scale>
        <p:origin x="13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18293447895471"/>
          <c:y val="9.1623440122409444E-2"/>
          <c:w val="0.76815809308617289"/>
          <c:h val="0.90837655987759058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explosion val="34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B0-4023-BB54-BAC732B0FA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B0-4023-BB54-BAC732B0FA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B0-4023-BB54-BAC732B0FA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B0-4023-BB54-BAC732B0FA81}"/>
              </c:ext>
            </c:extLst>
          </c:dPt>
          <c:cat>
            <c:strRef>
              <c:f>Foglio1!$A$2:$A$5</c:f>
              <c:strCache>
                <c:ptCount val="2"/>
                <c:pt idx="0">
                  <c:v>1° trim.</c:v>
                </c:pt>
                <c:pt idx="1">
                  <c:v>2° trim.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0.83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B7-4CED-95F2-4100375F2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11/05/2026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11/05/2026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628199" y="3841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FFC000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558759" y="0"/>
            <a:ext cx="1539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2425C4-D222-EAA9-7C82-A6E9505C1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11/05/2026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svg"/><Relationship Id="rId11" Type="http://schemas.openxmlformats.org/officeDocument/2006/relationships/image" Target="../media/image49.jpeg"/><Relationship Id="rId5" Type="http://schemas.openxmlformats.org/officeDocument/2006/relationships/image" Target="../media/image44.svg"/><Relationship Id="rId10" Type="http://schemas.openxmlformats.org/officeDocument/2006/relationships/image" Target="../media/image9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55435"/>
            <a:ext cx="5152645" cy="3227514"/>
          </a:xfrm>
        </p:spPr>
        <p:txBody>
          <a:bodyPr>
            <a:normAutofit fontScale="90000"/>
          </a:bodyPr>
          <a:lstStyle/>
          <a:p>
            <a:r>
              <a:rPr lang="en-US" dirty="0"/>
              <a:t>Stage IV disease: colon-first, </a:t>
            </a:r>
            <a:br>
              <a:rPr lang="en-US" dirty="0"/>
            </a:br>
            <a:r>
              <a:rPr lang="en-US" dirty="0"/>
              <a:t>liver-first, or patient-first?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9864" y="4508499"/>
            <a:ext cx="5865961" cy="2159720"/>
          </a:xfrm>
        </p:spPr>
        <p:txBody>
          <a:bodyPr>
            <a:normAutofit fontScale="70000" lnSpcReduction="20000"/>
          </a:bodyPr>
          <a:lstStyle/>
          <a:p>
            <a:r>
              <a:rPr lang="it-IT" sz="2200" b="1" dirty="0"/>
              <a:t>Dr. Mariano Cesare Giglio</a:t>
            </a:r>
            <a:br>
              <a:rPr lang="it-IT" sz="2200" b="1" dirty="0"/>
            </a:br>
            <a:r>
              <a:rPr lang="it-IT" sz="1400" b="1" dirty="0"/>
              <a:t>MD, </a:t>
            </a:r>
            <a:r>
              <a:rPr lang="it-IT" sz="1400" b="1" dirty="0" err="1"/>
              <a:t>Phd</a:t>
            </a:r>
            <a:r>
              <a:rPr lang="it-IT" sz="1400" b="1" dirty="0"/>
              <a:t>, </a:t>
            </a:r>
            <a:r>
              <a:rPr lang="it-IT" sz="1400" b="1" dirty="0" err="1"/>
              <a:t>febs</a:t>
            </a:r>
            <a:r>
              <a:rPr lang="it-IT" sz="1400" b="1" dirty="0"/>
              <a:t> (</a:t>
            </a:r>
            <a:r>
              <a:rPr lang="it-IT" sz="1400" b="1" dirty="0" err="1"/>
              <a:t>hpb</a:t>
            </a:r>
            <a:r>
              <a:rPr lang="it-IT" sz="1400" b="1" dirty="0"/>
              <a:t>)</a:t>
            </a:r>
          </a:p>
          <a:p>
            <a:r>
              <a:rPr lang="it-IT" sz="1700" dirty="0"/>
              <a:t>Dipartimento di medicina clinica e chirurgia</a:t>
            </a:r>
            <a:br>
              <a:rPr lang="it-IT" sz="1700" dirty="0"/>
            </a:br>
            <a:r>
              <a:rPr lang="it-IT" sz="1700" dirty="0" err="1"/>
              <a:t>universIta’</a:t>
            </a:r>
            <a:r>
              <a:rPr lang="it-IT" sz="1700" dirty="0"/>
              <a:t> degli studi di napoli «</a:t>
            </a:r>
            <a:r>
              <a:rPr lang="it-IT" sz="1700" dirty="0" err="1"/>
              <a:t>federico</a:t>
            </a:r>
            <a:r>
              <a:rPr lang="it-IT" sz="1700" dirty="0"/>
              <a:t> ii»</a:t>
            </a:r>
          </a:p>
          <a:p>
            <a:r>
              <a:rPr lang="it-IT" sz="1700" dirty="0"/>
              <a:t>uoc Chirurgia epatobiliopancreatica mininvasiva e robotica e dei trapianti di rene</a:t>
            </a:r>
            <a:br>
              <a:rPr lang="it-IT" sz="1700" dirty="0"/>
            </a:br>
            <a:br>
              <a:rPr lang="it-IT" sz="1500" dirty="0"/>
            </a:br>
            <a:r>
              <a:rPr lang="it-IT" sz="1500" dirty="0"/>
              <a:t>DAI CHIRURGIA GENERALE, DEI TRAPIANTI E GASTROENTEROLOGIA</a:t>
            </a:r>
          </a:p>
          <a:p>
            <a:r>
              <a:rPr lang="it-IT" sz="1700" dirty="0" err="1"/>
              <a:t>aou</a:t>
            </a:r>
            <a:r>
              <a:rPr lang="it-IT" sz="1700" dirty="0"/>
              <a:t> policlinico </a:t>
            </a:r>
            <a:r>
              <a:rPr lang="it-IT" sz="1700" dirty="0" err="1"/>
              <a:t>federico</a:t>
            </a:r>
            <a:r>
              <a:rPr lang="it-IT" sz="1700" dirty="0"/>
              <a:t> ii</a:t>
            </a:r>
          </a:p>
          <a:p>
            <a:endParaRPr lang="it-IT" sz="1700" dirty="0"/>
          </a:p>
          <a:p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9ED33-3E3D-05AD-D212-47FEE1BC3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04CC62-FCF2-5BE4-4584-7DA6A5689452}"/>
              </a:ext>
            </a:extLst>
          </p:cNvPr>
          <p:cNvSpPr txBox="1"/>
          <p:nvPr/>
        </p:nvSpPr>
        <p:spPr>
          <a:xfrm>
            <a:off x="0" y="517585"/>
            <a:ext cx="321765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SIMOULTANEOUS APPROACH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30D9AF8-977D-DAB4-511C-7BC25F827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59" y="349165"/>
            <a:ext cx="4913235" cy="6222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8687CAC-D6F4-9189-82B3-8B29E3E77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859" y="972233"/>
            <a:ext cx="3515756" cy="16896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D20635-A135-4E76-41E6-7339AEE1C1A7}"/>
              </a:ext>
            </a:extLst>
          </p:cNvPr>
          <p:cNvSpPr txBox="1"/>
          <p:nvPr/>
        </p:nvSpPr>
        <p:spPr>
          <a:xfrm>
            <a:off x="620872" y="1143394"/>
            <a:ext cx="51186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</a:rPr>
              <a:t>10 centri francesi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</a:rPr>
              <a:t>10 anni </a:t>
            </a:r>
            <a:r>
              <a:rPr lang="it-IT" dirty="0" err="1">
                <a:solidFill>
                  <a:schemeClr val="bg1"/>
                </a:solidFill>
              </a:rPr>
              <a:t>anni</a:t>
            </a:r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CRITERI DI INCLUSIONE: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Synchronous initially </a:t>
            </a:r>
            <a:r>
              <a:rPr lang="en-US" dirty="0" err="1">
                <a:solidFill>
                  <a:schemeClr val="bg1"/>
                </a:solidFill>
              </a:rPr>
              <a:t>resectable</a:t>
            </a:r>
            <a:r>
              <a:rPr lang="en-US" dirty="0">
                <a:solidFill>
                  <a:schemeClr val="bg1"/>
                </a:solidFill>
              </a:rPr>
              <a:t> CRLM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One step resection possible (including major hep)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Perioperative adjuvant chemotherapy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7C53744-3CB1-9B19-C4C6-6E6A9F3C6AD1}"/>
              </a:ext>
            </a:extLst>
          </p:cNvPr>
          <p:cNvGrpSpPr/>
          <p:nvPr/>
        </p:nvGrpSpPr>
        <p:grpSpPr>
          <a:xfrm>
            <a:off x="6168477" y="1806411"/>
            <a:ext cx="5748105" cy="4574261"/>
            <a:chOff x="5970069" y="227777"/>
            <a:chExt cx="5748105" cy="4574261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17D0690E-A6AC-5AB6-33B8-315B1370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264"/>
            <a:stretch>
              <a:fillRect/>
            </a:stretch>
          </p:blipFill>
          <p:spPr>
            <a:xfrm>
              <a:off x="5970069" y="227777"/>
              <a:ext cx="5748105" cy="4447739"/>
            </a:xfrm>
            <a:prstGeom prst="rect">
              <a:avLst/>
            </a:prstGeom>
          </p:spPr>
        </p:pic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0A6139E4-7281-601D-9644-D289FB813438}"/>
                </a:ext>
              </a:extLst>
            </p:cNvPr>
            <p:cNvSpPr/>
            <p:nvPr/>
          </p:nvSpPr>
          <p:spPr>
            <a:xfrm>
              <a:off x="6875253" y="3071004"/>
              <a:ext cx="577969" cy="5693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353E0EC-182D-DF16-A806-EADD0060982B}"/>
                </a:ext>
              </a:extLst>
            </p:cNvPr>
            <p:cNvSpPr/>
            <p:nvPr/>
          </p:nvSpPr>
          <p:spPr>
            <a:xfrm>
              <a:off x="9046235" y="4232694"/>
              <a:ext cx="577969" cy="5693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445EA525-12B7-6620-5644-680C0441F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25" y="3429000"/>
            <a:ext cx="5780483" cy="318124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C5A02B8-B6D4-F732-47EC-807FBE04E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134" y="5339024"/>
            <a:ext cx="3117097" cy="715004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562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E7D829-F8E9-55B2-88E8-8E1A1039E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447B445-1D70-24BF-43AD-45011B9A7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393"/>
          <a:stretch>
            <a:fillRect/>
          </a:stretch>
        </p:blipFill>
        <p:spPr>
          <a:xfrm>
            <a:off x="5457020" y="165499"/>
            <a:ext cx="6292155" cy="38026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F8F6A48-AF29-CB5C-5F7A-C9CE9F91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618"/>
          <a:stretch>
            <a:fillRect/>
          </a:stretch>
        </p:blipFill>
        <p:spPr>
          <a:xfrm>
            <a:off x="5457020" y="4057663"/>
            <a:ext cx="6326256" cy="24897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2C41CE-8335-0A76-3F85-57EA2C8476EA}"/>
              </a:ext>
            </a:extLst>
          </p:cNvPr>
          <p:cNvSpPr txBox="1"/>
          <p:nvPr/>
        </p:nvSpPr>
        <p:spPr>
          <a:xfrm>
            <a:off x="0" y="517585"/>
            <a:ext cx="321765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SIMOULTANEOUS APPROACH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1A0C2C2-3B7D-B3CA-9967-45031111200B}"/>
              </a:ext>
            </a:extLst>
          </p:cNvPr>
          <p:cNvSpPr/>
          <p:nvPr/>
        </p:nvSpPr>
        <p:spPr>
          <a:xfrm>
            <a:off x="8102765" y="3812875"/>
            <a:ext cx="500332" cy="24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51EDD598-28B5-60A1-6D5D-CE815569BE8F}"/>
              </a:ext>
            </a:extLst>
          </p:cNvPr>
          <p:cNvSpPr/>
          <p:nvPr/>
        </p:nvSpPr>
        <p:spPr>
          <a:xfrm>
            <a:off x="8102765" y="3435443"/>
            <a:ext cx="500332" cy="24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55B62D9-402C-3345-5D68-2F82AB4E3A3E}"/>
              </a:ext>
            </a:extLst>
          </p:cNvPr>
          <p:cNvSpPr/>
          <p:nvPr/>
        </p:nvSpPr>
        <p:spPr>
          <a:xfrm>
            <a:off x="9925970" y="3408543"/>
            <a:ext cx="500332" cy="244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CA3B621-02E5-55BB-DB78-CED6D9DA6ADF}"/>
              </a:ext>
            </a:extLst>
          </p:cNvPr>
          <p:cNvGrpSpPr/>
          <p:nvPr/>
        </p:nvGrpSpPr>
        <p:grpSpPr>
          <a:xfrm>
            <a:off x="442825" y="1443788"/>
            <a:ext cx="4568783" cy="4142927"/>
            <a:chOff x="442825" y="1443788"/>
            <a:chExt cx="4568783" cy="414292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E295890-B6BB-C70A-4EBB-8EC7673E0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585" b="1"/>
            <a:stretch>
              <a:fillRect/>
            </a:stretch>
          </p:blipFill>
          <p:spPr>
            <a:xfrm>
              <a:off x="442825" y="1443789"/>
              <a:ext cx="4568783" cy="4142926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DE7AF50-92E5-6847-6AE1-695FE4FFA3CA}"/>
                </a:ext>
              </a:extLst>
            </p:cNvPr>
            <p:cNvSpPr txBox="1"/>
            <p:nvPr/>
          </p:nvSpPr>
          <p:spPr>
            <a:xfrm>
              <a:off x="2627061" y="1443789"/>
              <a:ext cx="10568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/>
                <a:t>Simultaneous</a:t>
              </a:r>
              <a:endParaRPr lang="it-IT" sz="1200" b="1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3D8E1A8-EC3C-A1C0-CFDA-240F0B05EEE4}"/>
                </a:ext>
              </a:extLst>
            </p:cNvPr>
            <p:cNvSpPr txBox="1"/>
            <p:nvPr/>
          </p:nvSpPr>
          <p:spPr>
            <a:xfrm>
              <a:off x="3767245" y="1443788"/>
              <a:ext cx="701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/>
                <a:t>Delayed</a:t>
              </a:r>
              <a:endParaRPr lang="it-IT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814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D2EB3-DB29-8599-D125-58D7903EE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5D67DD9-8B95-1119-3B79-1471F639F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4" y="1960212"/>
            <a:ext cx="4753638" cy="2191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179FCAE-CBF5-2807-712D-9A3C079C3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4" y="2365120"/>
            <a:ext cx="4476414" cy="3414864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2B663BE-DB9F-6325-D019-8C3A1284FF06}"/>
              </a:ext>
            </a:extLst>
          </p:cNvPr>
          <p:cNvGrpSpPr/>
          <p:nvPr/>
        </p:nvGrpSpPr>
        <p:grpSpPr>
          <a:xfrm>
            <a:off x="5633049" y="1466784"/>
            <a:ext cx="5413314" cy="2241449"/>
            <a:chOff x="5633049" y="1466784"/>
            <a:chExt cx="5413314" cy="224144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86DE6C9-B4EE-81F5-E5B6-8B53DDB20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3049" y="1466784"/>
              <a:ext cx="5413314" cy="1867650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ED026935-DF0C-3256-28E3-ED1CE5AA9DFE}"/>
                </a:ext>
              </a:extLst>
            </p:cNvPr>
            <p:cNvSpPr txBox="1"/>
            <p:nvPr/>
          </p:nvSpPr>
          <p:spPr>
            <a:xfrm>
              <a:off x="5737568" y="333890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5y OS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31D29B3C-1DA6-252E-7102-19286FFF2D18}"/>
              </a:ext>
            </a:extLst>
          </p:cNvPr>
          <p:cNvGrpSpPr/>
          <p:nvPr/>
        </p:nvGrpSpPr>
        <p:grpSpPr>
          <a:xfrm>
            <a:off x="5633049" y="3914301"/>
            <a:ext cx="5413314" cy="2099219"/>
            <a:chOff x="5633049" y="3914301"/>
            <a:chExt cx="5413314" cy="2099219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725020A-C9CF-C954-48E0-6D3E260D3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3049" y="3914301"/>
              <a:ext cx="5413314" cy="172988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16B5371-A51B-F808-9513-DE057AF9E816}"/>
                </a:ext>
              </a:extLst>
            </p:cNvPr>
            <p:cNvSpPr txBox="1"/>
            <p:nvPr/>
          </p:nvSpPr>
          <p:spPr>
            <a:xfrm>
              <a:off x="5737567" y="5644188"/>
              <a:ext cx="3398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Complications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Clavien</a:t>
              </a:r>
              <a:r>
                <a:rPr lang="it-IT" dirty="0">
                  <a:solidFill>
                    <a:schemeClr val="bg1"/>
                  </a:solidFill>
                </a:rPr>
                <a:t>-Dindo ≥ IIIA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9B449B-BBD9-D465-4F6D-584D2B70205E}"/>
              </a:ext>
            </a:extLst>
          </p:cNvPr>
          <p:cNvSpPr txBox="1"/>
          <p:nvPr/>
        </p:nvSpPr>
        <p:spPr>
          <a:xfrm>
            <a:off x="0" y="517585"/>
            <a:ext cx="321765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</a:rPr>
              <a:t>SIMOULTANEOUS APPROACH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606F983-1AD1-44E9-9E11-A34021595E35}"/>
              </a:ext>
            </a:extLst>
          </p:cNvPr>
          <p:cNvGrpSpPr/>
          <p:nvPr/>
        </p:nvGrpSpPr>
        <p:grpSpPr>
          <a:xfrm>
            <a:off x="472155" y="1193646"/>
            <a:ext cx="4753638" cy="766565"/>
            <a:chOff x="472155" y="1193646"/>
            <a:chExt cx="4753638" cy="76656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AC5A70A-1EBE-386D-B31A-D65C666E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155" y="1193646"/>
              <a:ext cx="4753638" cy="766565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9047521B-1341-12BB-F3E2-399B30DBAB6D}"/>
                </a:ext>
              </a:extLst>
            </p:cNvPr>
            <p:cNvSpPr/>
            <p:nvPr/>
          </p:nvSpPr>
          <p:spPr>
            <a:xfrm>
              <a:off x="1293962" y="1552755"/>
              <a:ext cx="2570672" cy="6901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6672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20C790-3DB7-1317-5400-FB6BC5B08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B5A4F6-02BC-547F-1A1B-242C52D0D5C2}"/>
              </a:ext>
            </a:extLst>
          </p:cNvPr>
          <p:cNvSpPr txBox="1"/>
          <p:nvPr/>
        </p:nvSpPr>
        <p:spPr>
          <a:xfrm>
            <a:off x="0" y="517585"/>
            <a:ext cx="563304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SIMULTANEOUS APPROACH - WHEN?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5094B59-6BBC-CFD7-712B-BC4756910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15" y="1243652"/>
            <a:ext cx="3533347" cy="81424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67729CC-9804-5F08-C61D-C38F9DCB4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16" y="2057897"/>
            <a:ext cx="2066054" cy="219225"/>
          </a:xfrm>
          <a:prstGeom prst="rect">
            <a:avLst/>
          </a:prstGeom>
        </p:spPr>
      </p:pic>
      <p:sp>
        <p:nvSpPr>
          <p:cNvPr id="7" name="Doppia parentesi graffa 6">
            <a:extLst>
              <a:ext uri="{FF2B5EF4-FFF2-40B4-BE49-F238E27FC236}">
                <a16:creationId xmlns:a16="http://schemas.microsoft.com/office/drawing/2014/main" id="{565DA348-F78B-315C-CC49-84318773E863}"/>
              </a:ext>
            </a:extLst>
          </p:cNvPr>
          <p:cNvSpPr/>
          <p:nvPr/>
        </p:nvSpPr>
        <p:spPr>
          <a:xfrm>
            <a:off x="4802630" y="1141230"/>
            <a:ext cx="5572664" cy="128388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Elemento grafico 9" descr="Segno di spunta con riempimento a tinta unita">
            <a:extLst>
              <a:ext uri="{FF2B5EF4-FFF2-40B4-BE49-F238E27FC236}">
                <a16:creationId xmlns:a16="http://schemas.microsoft.com/office/drawing/2014/main" id="{549E33A4-87C9-ED37-2680-F836882EAF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9397" y="1505064"/>
            <a:ext cx="435358" cy="435358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83F26CD0-B4FE-5114-552E-4478F9443642}"/>
              </a:ext>
            </a:extLst>
          </p:cNvPr>
          <p:cNvGrpSpPr/>
          <p:nvPr/>
        </p:nvGrpSpPr>
        <p:grpSpPr>
          <a:xfrm>
            <a:off x="7513697" y="1105624"/>
            <a:ext cx="1955913" cy="1535023"/>
            <a:chOff x="5291965" y="1141230"/>
            <a:chExt cx="1955913" cy="1535023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02AE57C-0556-DA44-64A0-5743AAC6F3E7}"/>
                </a:ext>
              </a:extLst>
            </p:cNvPr>
            <p:cNvSpPr txBox="1"/>
            <p:nvPr/>
          </p:nvSpPr>
          <p:spPr>
            <a:xfrm>
              <a:off x="5291965" y="1141230"/>
              <a:ext cx="1955913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>
              <a:defPPr rtl="0">
                <a:defRPr lang="it-it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RESEZIONE EPATICA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69308DD-3ED9-FEAB-A685-C0272E8B5C52}"/>
                </a:ext>
              </a:extLst>
            </p:cNvPr>
            <p:cNvSpPr txBox="1"/>
            <p:nvPr/>
          </p:nvSpPr>
          <p:spPr>
            <a:xfrm>
              <a:off x="5529531" y="1580209"/>
              <a:ext cx="1311215" cy="33855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Minore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048434A-2EBC-3005-4751-540D2528DA4C}"/>
                </a:ext>
              </a:extLst>
            </p:cNvPr>
            <p:cNvSpPr txBox="1"/>
            <p:nvPr/>
          </p:nvSpPr>
          <p:spPr>
            <a:xfrm>
              <a:off x="5537920" y="2337699"/>
              <a:ext cx="1311215" cy="33855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Qualsiasi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7ED6388D-F4BE-F3A7-E3C8-3749C8B44EEC}"/>
                </a:ext>
              </a:extLst>
            </p:cNvPr>
            <p:cNvSpPr txBox="1"/>
            <p:nvPr/>
          </p:nvSpPr>
          <p:spPr>
            <a:xfrm>
              <a:off x="5537921" y="1945344"/>
              <a:ext cx="1311215" cy="33855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Maggiore</a:t>
              </a:r>
            </a:p>
          </p:txBody>
        </p:sp>
      </p:grpSp>
      <p:pic>
        <p:nvPicPr>
          <p:cNvPr id="17" name="Elemento grafico 16" descr="Chiudi con riempimento a tinta unita">
            <a:extLst>
              <a:ext uri="{FF2B5EF4-FFF2-40B4-BE49-F238E27FC236}">
                <a16:creationId xmlns:a16="http://schemas.microsoft.com/office/drawing/2014/main" id="{8D63CD3E-25E7-BDBE-3767-75BDFF2196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07889" y="2331848"/>
            <a:ext cx="406866" cy="40686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D3FDA287-2647-8FAB-38AA-A670DAAC5C41}"/>
              </a:ext>
            </a:extLst>
          </p:cNvPr>
          <p:cNvGrpSpPr/>
          <p:nvPr/>
        </p:nvGrpSpPr>
        <p:grpSpPr>
          <a:xfrm>
            <a:off x="5190736" y="1105624"/>
            <a:ext cx="1955913" cy="1563162"/>
            <a:chOff x="7462946" y="1135732"/>
            <a:chExt cx="1955913" cy="1563162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6C2A1D93-8D2F-DB5E-FB98-3EFD5FFA1115}"/>
                </a:ext>
              </a:extLst>
            </p:cNvPr>
            <p:cNvSpPr txBox="1"/>
            <p:nvPr/>
          </p:nvSpPr>
          <p:spPr>
            <a:xfrm>
              <a:off x="7462946" y="1135732"/>
              <a:ext cx="1955913" cy="27699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>
              <a:defPPr rtl="0">
                <a:defRPr lang="it-it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CHIRURGIA PRIMITIVO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DBFA187-8705-BD06-837E-5527D7D226DF}"/>
                </a:ext>
              </a:extLst>
            </p:cNvPr>
            <p:cNvSpPr txBox="1"/>
            <p:nvPr/>
          </p:nvSpPr>
          <p:spPr>
            <a:xfrm>
              <a:off x="7785294" y="1590100"/>
              <a:ext cx="1311215" cy="33855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Colon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ECA662B-D881-A245-0D57-74F8199CA0AE}"/>
                </a:ext>
              </a:extLst>
            </p:cNvPr>
            <p:cNvSpPr txBox="1"/>
            <p:nvPr/>
          </p:nvSpPr>
          <p:spPr>
            <a:xfrm>
              <a:off x="7785294" y="2360340"/>
              <a:ext cx="1311215" cy="33855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Retto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65C8B28-F364-B999-2A10-298F21DF85DC}"/>
                </a:ext>
              </a:extLst>
            </p:cNvPr>
            <p:cNvSpPr txBox="1"/>
            <p:nvPr/>
          </p:nvSpPr>
          <p:spPr>
            <a:xfrm>
              <a:off x="7785294" y="1971404"/>
              <a:ext cx="1311215" cy="33855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Colon</a:t>
              </a:r>
            </a:p>
          </p:txBody>
        </p:sp>
      </p:grpSp>
      <p:pic>
        <p:nvPicPr>
          <p:cNvPr id="20" name="Elemento grafico 19" descr="Guida con riempimento a tinta unita">
            <a:extLst>
              <a:ext uri="{FF2B5EF4-FFF2-40B4-BE49-F238E27FC236}">
                <a16:creationId xmlns:a16="http://schemas.microsoft.com/office/drawing/2014/main" id="{121AA0A4-0DEE-3C62-B921-E6EAAACB53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9396" y="1923002"/>
            <a:ext cx="435358" cy="435358"/>
          </a:xfrm>
          <a:prstGeom prst="rect">
            <a:avLst/>
          </a:prstGeom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D49171D8-1CE5-B3C0-7612-35551D37302E}"/>
              </a:ext>
            </a:extLst>
          </p:cNvPr>
          <p:cNvGrpSpPr/>
          <p:nvPr/>
        </p:nvGrpSpPr>
        <p:grpSpPr>
          <a:xfrm>
            <a:off x="483301" y="3239363"/>
            <a:ext cx="6184695" cy="3101052"/>
            <a:chOff x="483301" y="3239363"/>
            <a:chExt cx="6184695" cy="3101052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3684A613-B5F8-28F1-7ECC-01245FC5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312" y="3239363"/>
              <a:ext cx="6115684" cy="2855876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633C1653-79B3-8B41-A20A-CF0D659E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312" y="6121309"/>
              <a:ext cx="2972215" cy="219106"/>
            </a:xfrm>
            <a:prstGeom prst="rect">
              <a:avLst/>
            </a:prstGeom>
          </p:spPr>
        </p:pic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DAD1F44F-4C8E-3BF0-201C-6AE0597DEC98}"/>
                </a:ext>
              </a:extLst>
            </p:cNvPr>
            <p:cNvSpPr/>
            <p:nvPr/>
          </p:nvSpPr>
          <p:spPr>
            <a:xfrm>
              <a:off x="483301" y="5678772"/>
              <a:ext cx="940058" cy="3241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D9108974-ECF7-7528-578B-F44FBCA57184}"/>
                </a:ext>
              </a:extLst>
            </p:cNvPr>
            <p:cNvSpPr/>
            <p:nvPr/>
          </p:nvSpPr>
          <p:spPr>
            <a:xfrm>
              <a:off x="491928" y="4674171"/>
              <a:ext cx="931431" cy="3241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2E42F889-0048-1717-52B0-531EC1CC9B21}"/>
                </a:ext>
              </a:extLst>
            </p:cNvPr>
            <p:cNvSpPr/>
            <p:nvPr/>
          </p:nvSpPr>
          <p:spPr>
            <a:xfrm>
              <a:off x="552312" y="4410343"/>
              <a:ext cx="313204" cy="2423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2" name="Elemento grafico 31" descr="Aggiungere con riempimento a tinta unita">
            <a:extLst>
              <a:ext uri="{FF2B5EF4-FFF2-40B4-BE49-F238E27FC236}">
                <a16:creationId xmlns:a16="http://schemas.microsoft.com/office/drawing/2014/main" id="{DC2B22D7-EEDC-A346-8CD3-9798450DA1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4392" y="1580209"/>
            <a:ext cx="338554" cy="338554"/>
          </a:xfrm>
          <a:prstGeom prst="rect">
            <a:avLst/>
          </a:prstGeom>
        </p:spPr>
      </p:pic>
      <p:pic>
        <p:nvPicPr>
          <p:cNvPr id="33" name="Elemento grafico 32" descr="Aggiungere con riempimento a tinta unita">
            <a:extLst>
              <a:ext uri="{FF2B5EF4-FFF2-40B4-BE49-F238E27FC236}">
                <a16:creationId xmlns:a16="http://schemas.microsoft.com/office/drawing/2014/main" id="{34129B34-09F3-AFDF-62EC-EDEE76FAD5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46650" y="1940422"/>
            <a:ext cx="338554" cy="338554"/>
          </a:xfrm>
          <a:prstGeom prst="rect">
            <a:avLst/>
          </a:prstGeom>
        </p:spPr>
      </p:pic>
      <p:pic>
        <p:nvPicPr>
          <p:cNvPr id="34" name="Elemento grafico 33" descr="Aggiungere con riempimento a tinta unita">
            <a:extLst>
              <a:ext uri="{FF2B5EF4-FFF2-40B4-BE49-F238E27FC236}">
                <a16:creationId xmlns:a16="http://schemas.microsoft.com/office/drawing/2014/main" id="{5841B0C6-E0ED-1A91-3030-1E449AD39C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46650" y="2337699"/>
            <a:ext cx="338554" cy="338554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B9E1750D-6B46-87FD-5CA2-E4EB8901BC82}"/>
              </a:ext>
            </a:extLst>
          </p:cNvPr>
          <p:cNvGrpSpPr/>
          <p:nvPr/>
        </p:nvGrpSpPr>
        <p:grpSpPr>
          <a:xfrm>
            <a:off x="7247878" y="3416972"/>
            <a:ext cx="4029423" cy="3381421"/>
            <a:chOff x="7247878" y="3416972"/>
            <a:chExt cx="4029423" cy="3381421"/>
          </a:xfrm>
        </p:grpSpPr>
        <p:pic>
          <p:nvPicPr>
            <p:cNvPr id="35" name="Elemento grafico 34" descr="Avviso con riempimento a tinta unita">
              <a:extLst>
                <a:ext uri="{FF2B5EF4-FFF2-40B4-BE49-F238E27FC236}">
                  <a16:creationId xmlns:a16="http://schemas.microsoft.com/office/drawing/2014/main" id="{F6007660-D0B6-24CE-9361-03D880E3DB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47878" y="3429000"/>
              <a:ext cx="622277" cy="622277"/>
            </a:xfrm>
            <a:prstGeom prst="rect">
              <a:avLst/>
            </a:prstGeom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4860173-E298-25F9-8FE6-2E5B5D1BC68A}"/>
                </a:ext>
              </a:extLst>
            </p:cNvPr>
            <p:cNvSpPr txBox="1"/>
            <p:nvPr/>
          </p:nvSpPr>
          <p:spPr>
            <a:xfrm>
              <a:off x="7947505" y="3416972"/>
              <a:ext cx="3329796" cy="646331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Complessità della resezione </a:t>
              </a:r>
              <a:r>
                <a:rPr lang="it-IT" b="1" i="1" dirty="0">
                  <a:solidFill>
                    <a:schemeClr val="bg1"/>
                  </a:solidFill>
                </a:rPr>
                <a:t>vs</a:t>
              </a:r>
              <a:r>
                <a:rPr lang="it-IT" dirty="0">
                  <a:solidFill>
                    <a:schemeClr val="bg1"/>
                  </a:solidFill>
                </a:rPr>
                <a:t> estensione / no lesioni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B3670484-1AEB-12B1-8FF0-17617A379069}"/>
                </a:ext>
              </a:extLst>
            </p:cNvPr>
            <p:cNvSpPr txBox="1"/>
            <p:nvPr/>
          </p:nvSpPr>
          <p:spPr>
            <a:xfrm>
              <a:off x="7958708" y="4161736"/>
              <a:ext cx="293323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it-IT" dirty="0">
                  <a:solidFill>
                    <a:schemeClr val="bg1"/>
                  </a:solidFill>
                </a:rPr>
                <a:t>Tempo chirurgico previsto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it-IT" dirty="0">
                  <a:solidFill>
                    <a:schemeClr val="bg1"/>
                  </a:solidFill>
                </a:rPr>
                <a:t>Perdite ematiche previste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it-IT" dirty="0">
                  <a:solidFill>
                    <a:schemeClr val="bg1"/>
                  </a:solidFill>
                </a:rPr>
                <a:t>Tempo di clampaggio ilare</a:t>
              </a:r>
            </a:p>
          </p:txBody>
        </p:sp>
        <p:pic>
          <p:nvPicPr>
            <p:cNvPr id="1026" name="Picture 2" descr="The Pringle Maneuver in Small Animal Surgery – A Lifesaving Technique As a  small animal veterinarian, I'm constantly amazed by the surgical techniques  that help us save lives and improve outcomes for… |">
              <a:extLst>
                <a:ext uri="{FF2B5EF4-FFF2-40B4-BE49-F238E27FC236}">
                  <a16:creationId xmlns:a16="http://schemas.microsoft.com/office/drawing/2014/main" id="{67F56C1C-BC5E-1FBF-550B-974E4886BB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2" t="17791" r="12968" b="29996"/>
            <a:stretch>
              <a:fillRect/>
            </a:stretch>
          </p:blipFill>
          <p:spPr bwMode="auto">
            <a:xfrm>
              <a:off x="8299755" y="5085066"/>
              <a:ext cx="2592192" cy="171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51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E984B-A048-346E-4BEC-1C061846F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C7D7DA84-CD24-4E08-D8D6-70134D9ED783}"/>
              </a:ext>
            </a:extLst>
          </p:cNvPr>
          <p:cNvSpPr/>
          <p:nvPr/>
        </p:nvSpPr>
        <p:spPr>
          <a:xfrm>
            <a:off x="5244861" y="2527539"/>
            <a:ext cx="948906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07DECBD-347C-EC6B-7DE5-5C2E3D082852}"/>
              </a:ext>
            </a:extLst>
          </p:cNvPr>
          <p:cNvSpPr/>
          <p:nvPr/>
        </p:nvSpPr>
        <p:spPr>
          <a:xfrm rot="21117801">
            <a:off x="1940943" y="2380890"/>
            <a:ext cx="7418717" cy="1293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A2AC76-4BF3-8081-23D0-4FDA5A3C195B}"/>
              </a:ext>
            </a:extLst>
          </p:cNvPr>
          <p:cNvSpPr txBox="1"/>
          <p:nvPr/>
        </p:nvSpPr>
        <p:spPr>
          <a:xfrm>
            <a:off x="0" y="517585"/>
            <a:ext cx="563304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STAGED APPROACH: LIVER OR COLON FIRST?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447C9C-EF7C-01B6-CC70-53AA8192FE5D}"/>
              </a:ext>
            </a:extLst>
          </p:cNvPr>
          <p:cNvSpPr txBox="1"/>
          <p:nvPr/>
        </p:nvSpPr>
        <p:spPr>
          <a:xfrm>
            <a:off x="1036469" y="1955265"/>
            <a:ext cx="1863715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LIVER FIRST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(Reverse strategy)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B3A1A5-A162-A900-26E7-49F730816603}"/>
              </a:ext>
            </a:extLst>
          </p:cNvPr>
          <p:cNvSpPr txBox="1"/>
          <p:nvPr/>
        </p:nvSpPr>
        <p:spPr>
          <a:xfrm>
            <a:off x="4191135" y="3688689"/>
            <a:ext cx="3028586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bg1"/>
                </a:solidFill>
              </a:rPr>
              <a:t>TUMOUR BURDEN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bg1"/>
                </a:solidFill>
              </a:rPr>
              <a:t>RESECABILITA’ BORDERLINE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chemeClr val="bg1"/>
                </a:solidFill>
              </a:rPr>
              <a:t>RISCHIO INOPERABILITA’ SE PD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B2A034-F67F-0E3A-BDC7-BB1555192AB8}"/>
              </a:ext>
            </a:extLst>
          </p:cNvPr>
          <p:cNvSpPr txBox="1"/>
          <p:nvPr/>
        </p:nvSpPr>
        <p:spPr>
          <a:xfrm>
            <a:off x="8067625" y="1129397"/>
            <a:ext cx="190847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COLON FIRST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Classical</a:t>
            </a:r>
            <a:r>
              <a:rPr lang="it-IT" dirty="0">
                <a:solidFill>
                  <a:schemeClr val="bg1"/>
                </a:solidFill>
              </a:rPr>
              <a:t> strategy)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5E9528-6428-FADB-445A-68F27842CE31}"/>
              </a:ext>
            </a:extLst>
          </p:cNvPr>
          <p:cNvSpPr txBox="1"/>
          <p:nvPr/>
        </p:nvSpPr>
        <p:spPr>
          <a:xfrm>
            <a:off x="952809" y="5343924"/>
            <a:ext cx="1863715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LIVER FIRST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(Reverse strategy)</a:t>
            </a:r>
          </a:p>
        </p:txBody>
      </p:sp>
      <p:sp>
        <p:nvSpPr>
          <p:cNvPr id="7" name="Doppia parentesi graffa 6">
            <a:extLst>
              <a:ext uri="{FF2B5EF4-FFF2-40B4-BE49-F238E27FC236}">
                <a16:creationId xmlns:a16="http://schemas.microsoft.com/office/drawing/2014/main" id="{73D5F7A3-88D8-8DEC-AF96-1DC831E2E147}"/>
              </a:ext>
            </a:extLst>
          </p:cNvPr>
          <p:cNvSpPr/>
          <p:nvPr/>
        </p:nvSpPr>
        <p:spPr>
          <a:xfrm>
            <a:off x="3463509" y="5127096"/>
            <a:ext cx="7512424" cy="1246094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14AA66A-C0BD-E228-B379-F97104C22213}"/>
              </a:ext>
            </a:extLst>
          </p:cNvPr>
          <p:cNvSpPr/>
          <p:nvPr/>
        </p:nvSpPr>
        <p:spPr>
          <a:xfrm>
            <a:off x="4428565" y="5667089"/>
            <a:ext cx="237430" cy="2316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8D94D64-4C15-2FDB-D2C3-53B9D9E6D2E7}"/>
              </a:ext>
            </a:extLst>
          </p:cNvPr>
          <p:cNvCxnSpPr>
            <a:stCxn id="10" idx="6"/>
          </p:cNvCxnSpPr>
          <p:nvPr/>
        </p:nvCxnSpPr>
        <p:spPr>
          <a:xfrm flipV="1">
            <a:off x="4665995" y="5782932"/>
            <a:ext cx="466628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2A6118DE-6C8C-5931-8494-A63EA1E51236}"/>
              </a:ext>
            </a:extLst>
          </p:cNvPr>
          <p:cNvSpPr/>
          <p:nvPr/>
        </p:nvSpPr>
        <p:spPr>
          <a:xfrm>
            <a:off x="9339050" y="5667089"/>
            <a:ext cx="237430" cy="2316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A3ECF9E-9D44-30E3-C8D5-E2141D38CFF9}"/>
              </a:ext>
            </a:extLst>
          </p:cNvPr>
          <p:cNvSpPr txBox="1"/>
          <p:nvPr/>
        </p:nvSpPr>
        <p:spPr>
          <a:xfrm>
            <a:off x="4183783" y="5951317"/>
            <a:ext cx="7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CT-RT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FF39507-5E20-18C8-048A-1B99DAF5788E}"/>
              </a:ext>
            </a:extLst>
          </p:cNvPr>
          <p:cNvSpPr txBox="1"/>
          <p:nvPr/>
        </p:nvSpPr>
        <p:spPr>
          <a:xfrm>
            <a:off x="8906009" y="5947715"/>
            <a:ext cx="15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Rectal surgery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882F8022-9AF1-07DC-9560-4BC18646E118}"/>
              </a:ext>
            </a:extLst>
          </p:cNvPr>
          <p:cNvSpPr/>
          <p:nvPr/>
        </p:nvSpPr>
        <p:spPr>
          <a:xfrm>
            <a:off x="6887084" y="5667090"/>
            <a:ext cx="237430" cy="23167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5A30C6-C749-F4C2-1523-0DCC57DD2FC9}"/>
              </a:ext>
            </a:extLst>
          </p:cNvPr>
          <p:cNvSpPr txBox="1"/>
          <p:nvPr/>
        </p:nvSpPr>
        <p:spPr>
          <a:xfrm>
            <a:off x="6295346" y="5270348"/>
            <a:ext cx="1420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LIVER FIRST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87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3" grpId="0" animBg="1"/>
      <p:bldP spid="14" grpId="0"/>
      <p:bldP spid="15" grpId="0"/>
      <p:bldP spid="16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81787-7091-9388-463B-698DD7BAF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EC2407B-257D-A8C2-0DAA-FE56B4D70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28" y="436226"/>
            <a:ext cx="7137605" cy="17142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A73F746-C818-580A-988E-9D81FFDEF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49" y="2428088"/>
            <a:ext cx="3250847" cy="2542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3E5572-6472-9622-37E3-99F6DCA9671B}"/>
              </a:ext>
            </a:extLst>
          </p:cNvPr>
          <p:cNvSpPr txBox="1"/>
          <p:nvPr/>
        </p:nvSpPr>
        <p:spPr>
          <a:xfrm>
            <a:off x="1037882" y="5127744"/>
            <a:ext cx="199137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Solitary</a:t>
            </a:r>
            <a:r>
              <a:rPr lang="it-IT" dirty="0">
                <a:solidFill>
                  <a:schemeClr val="bg1"/>
                </a:solidFill>
              </a:rPr>
              <a:t> metastases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AB3E24-0E58-D8AF-362B-149E841F25C4}"/>
              </a:ext>
            </a:extLst>
          </p:cNvPr>
          <p:cNvSpPr txBox="1"/>
          <p:nvPr/>
        </p:nvSpPr>
        <p:spPr>
          <a:xfrm>
            <a:off x="2961489" y="3789948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/>
              <a:t>p</a:t>
            </a:r>
            <a:r>
              <a:rPr lang="it-IT" sz="1600" dirty="0"/>
              <a:t> ns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5785D0CD-6340-125A-AAD4-D11D86C9D3DA}"/>
              </a:ext>
            </a:extLst>
          </p:cNvPr>
          <p:cNvGrpSpPr/>
          <p:nvPr/>
        </p:nvGrpSpPr>
        <p:grpSpPr>
          <a:xfrm>
            <a:off x="4235133" y="2428088"/>
            <a:ext cx="3265812" cy="3068988"/>
            <a:chOff x="3976952" y="2428088"/>
            <a:chExt cx="3265812" cy="306898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B51B307-A16B-99B2-1CCC-B638D6C15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6952" y="2428088"/>
              <a:ext cx="3265812" cy="254233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C490920-9AC5-CA02-6B93-2411B8CF882C}"/>
                </a:ext>
              </a:extLst>
            </p:cNvPr>
            <p:cNvSpPr txBox="1"/>
            <p:nvPr/>
          </p:nvSpPr>
          <p:spPr>
            <a:xfrm>
              <a:off x="4161544" y="5127744"/>
              <a:ext cx="2916376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Multiple </a:t>
              </a:r>
              <a:r>
                <a:rPr lang="it-IT" dirty="0" err="1">
                  <a:solidFill>
                    <a:schemeClr val="bg1"/>
                  </a:solidFill>
                </a:rPr>
                <a:t>unilobar</a:t>
              </a:r>
              <a:r>
                <a:rPr lang="it-IT" dirty="0">
                  <a:solidFill>
                    <a:schemeClr val="bg1"/>
                  </a:solidFill>
                </a:rPr>
                <a:t> metastases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1552BCD-4EC5-3D76-A923-6D8F49A668C5}"/>
                </a:ext>
              </a:extLst>
            </p:cNvPr>
            <p:cNvSpPr txBox="1"/>
            <p:nvPr/>
          </p:nvSpPr>
          <p:spPr>
            <a:xfrm>
              <a:off x="6522070" y="3789948"/>
              <a:ext cx="5245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/>
                <a:t>p</a:t>
              </a:r>
              <a:r>
                <a:rPr lang="it-IT" sz="1600" dirty="0"/>
                <a:t> ns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AC48A4C8-FA0F-B076-FFCA-C5918E2D7F89}"/>
              </a:ext>
            </a:extLst>
          </p:cNvPr>
          <p:cNvGrpSpPr/>
          <p:nvPr/>
        </p:nvGrpSpPr>
        <p:grpSpPr>
          <a:xfrm>
            <a:off x="8077083" y="2428512"/>
            <a:ext cx="3191049" cy="3068564"/>
            <a:chOff x="8077083" y="2428512"/>
            <a:chExt cx="3191049" cy="3068564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7DD872A-D418-383B-6610-B7D5A7C2041A}"/>
                </a:ext>
              </a:extLst>
            </p:cNvPr>
            <p:cNvSpPr txBox="1"/>
            <p:nvPr/>
          </p:nvSpPr>
          <p:spPr>
            <a:xfrm>
              <a:off x="8515003" y="5127744"/>
              <a:ext cx="1952971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Bilobar</a:t>
              </a:r>
              <a:r>
                <a:rPr lang="it-IT" dirty="0">
                  <a:solidFill>
                    <a:schemeClr val="bg1"/>
                  </a:solidFill>
                </a:rPr>
                <a:t> metastases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252DE6F-CF89-BA79-2244-623BAF94E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7083" y="2428512"/>
              <a:ext cx="3191049" cy="2541906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E7959E37-F69F-4755-414A-0E05E5878169}"/>
                </a:ext>
              </a:extLst>
            </p:cNvPr>
            <p:cNvSpPr txBox="1"/>
            <p:nvPr/>
          </p:nvSpPr>
          <p:spPr>
            <a:xfrm>
              <a:off x="10272678" y="3777917"/>
              <a:ext cx="84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/>
                <a:t>p</a:t>
              </a:r>
              <a:r>
                <a:rPr lang="it-IT" sz="1600" dirty="0"/>
                <a:t> &lt; 0.05</a:t>
              </a: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1D70FBED-328B-06A0-C131-9E8FC3002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28" y="207152"/>
            <a:ext cx="2695951" cy="228632"/>
          </a:xfrm>
          <a:prstGeom prst="rect">
            <a:avLst/>
          </a:prstGeom>
        </p:spPr>
      </p:pic>
      <p:sp>
        <p:nvSpPr>
          <p:cNvPr id="15" name="Triangolo rettangolo 14">
            <a:extLst>
              <a:ext uri="{FF2B5EF4-FFF2-40B4-BE49-F238E27FC236}">
                <a16:creationId xmlns:a16="http://schemas.microsoft.com/office/drawing/2014/main" id="{BA9E61AF-56A3-004E-312F-8BA1D05FF58A}"/>
              </a:ext>
            </a:extLst>
          </p:cNvPr>
          <p:cNvSpPr/>
          <p:nvPr/>
        </p:nvSpPr>
        <p:spPr>
          <a:xfrm flipH="1">
            <a:off x="572059" y="5627690"/>
            <a:ext cx="10696073" cy="794084"/>
          </a:xfrm>
          <a:prstGeom prst="rtTriangle">
            <a:avLst/>
          </a:prstGeom>
          <a:solidFill>
            <a:srgbClr val="9A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714916-4725-383B-BE62-AC04908B09BE}"/>
              </a:ext>
            </a:extLst>
          </p:cNvPr>
          <p:cNvSpPr txBox="1"/>
          <p:nvPr/>
        </p:nvSpPr>
        <p:spPr>
          <a:xfrm rot="21318768">
            <a:off x="1676801" y="57877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</a:rPr>
              <a:t>LIVER TUMOUR BURDEN</a:t>
            </a:r>
          </a:p>
        </p:txBody>
      </p:sp>
    </p:spTree>
    <p:extLst>
      <p:ext uri="{BB962C8B-B14F-4D97-AF65-F5344CB8AC3E}">
        <p14:creationId xmlns:p14="http://schemas.microsoft.com/office/powerpoint/2010/main" val="34131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7DFF85-D641-42E4-D94A-8521B8E52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B8A2DE-8FA1-C7F2-F12E-D168523522FA}"/>
              </a:ext>
            </a:extLst>
          </p:cNvPr>
          <p:cNvSpPr txBox="1"/>
          <p:nvPr/>
        </p:nvSpPr>
        <p:spPr>
          <a:xfrm>
            <a:off x="1" y="517585"/>
            <a:ext cx="164950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COLON-FIRST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D88FBF7-89B2-22D3-75BC-D9A0F5CC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167" y="1330185"/>
            <a:ext cx="8065097" cy="5211172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3C022F4-8D36-69E9-12A7-A26FE08D8267}"/>
              </a:ext>
            </a:extLst>
          </p:cNvPr>
          <p:cNvSpPr/>
          <p:nvPr/>
        </p:nvSpPr>
        <p:spPr>
          <a:xfrm>
            <a:off x="4872789" y="1937084"/>
            <a:ext cx="3741822" cy="234615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BBDCDBE-EF75-DB42-6161-51762DFF78AB}"/>
              </a:ext>
            </a:extLst>
          </p:cNvPr>
          <p:cNvSpPr/>
          <p:nvPr/>
        </p:nvSpPr>
        <p:spPr>
          <a:xfrm>
            <a:off x="7306175" y="3022934"/>
            <a:ext cx="1209175" cy="8121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2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3D79C-D01C-6414-8A99-030168E24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ABE7DD-97E7-9466-3E7D-78C6322E7717}"/>
              </a:ext>
            </a:extLst>
          </p:cNvPr>
          <p:cNvSpPr txBox="1"/>
          <p:nvPr/>
        </p:nvSpPr>
        <p:spPr>
          <a:xfrm>
            <a:off x="1" y="517585"/>
            <a:ext cx="164950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CONCLUSIONI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A7E8AB-1415-E900-25B3-7E49F952061A}"/>
              </a:ext>
            </a:extLst>
          </p:cNvPr>
          <p:cNvSpPr txBox="1"/>
          <p:nvPr/>
        </p:nvSpPr>
        <p:spPr>
          <a:xfrm>
            <a:off x="1855694" y="1882588"/>
            <a:ext cx="89746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CHIRURGIA NEL SETTING DI RISPOSTA ALLA CT</a:t>
            </a:r>
          </a:p>
          <a:p>
            <a:endParaRPr lang="it-IT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RESEZIONI 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SIMULTANEE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IN CASO DI CHIRURGIA EPATICA SEMPLICE E LIMITATA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RESEZIONE 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DELAYED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 &gt;&gt;&gt; SITO CON MAGGIOR TUMOR BURDEN / PROGNOSI SFAVOREVOLE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CHIRURGIA DEL PRIMITIVO CON METASTASI NON-RES: </a:t>
            </a:r>
            <a:br>
              <a:rPr lang="it-IT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IN PAZIENTI SELEZIONATI NELL’OTTICA DI 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TRAPIANTO</a:t>
            </a:r>
          </a:p>
          <a:p>
            <a:endParaRPr lang="it-IT" dirty="0">
              <a:solidFill>
                <a:schemeClr val="bg1">
                  <a:lumMod val="95000"/>
                </a:schemeClr>
              </a:solidFill>
            </a:endParaRPr>
          </a:p>
          <a:p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16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7EC1E786-1DB2-E3EA-DE36-21EF4AFF8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443940"/>
              </p:ext>
            </p:extLst>
          </p:nvPr>
        </p:nvGraphicFramePr>
        <p:xfrm>
          <a:off x="3387438" y="709522"/>
          <a:ext cx="3606078" cy="304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AB97F4-13E8-E9D4-EB02-838A09823C30}"/>
              </a:ext>
            </a:extLst>
          </p:cNvPr>
          <p:cNvSpPr txBox="1"/>
          <p:nvPr/>
        </p:nvSpPr>
        <p:spPr>
          <a:xfrm>
            <a:off x="0" y="598080"/>
            <a:ext cx="2047875" cy="369332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DA43E4-9A23-B151-8527-F52282F03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65" y="3683480"/>
            <a:ext cx="6484347" cy="271143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45A0067-573F-4197-353D-BF31137553BB}"/>
              </a:ext>
            </a:extLst>
          </p:cNvPr>
          <p:cNvSpPr txBox="1"/>
          <p:nvPr/>
        </p:nvSpPr>
        <p:spPr>
          <a:xfrm>
            <a:off x="6980926" y="5857184"/>
            <a:ext cx="401775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Zheng et al. Differences in clinical characteristics and mutational pattern between synchronous and metachronous colorectal liver metastases. </a:t>
            </a:r>
            <a:r>
              <a:rPr lang="en-US" sz="1050" i="1" dirty="0">
                <a:solidFill>
                  <a:schemeClr val="bg1"/>
                </a:solidFill>
              </a:rPr>
              <a:t>Cancer Management and Research 2018:10 2871–2881</a:t>
            </a:r>
            <a:endParaRPr lang="it-IT" sz="1050" i="1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0072F0F-80AB-8EBF-3A39-EFD55039A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50" t="8846" r="51287" b="3741"/>
          <a:stretch/>
        </p:blipFill>
        <p:spPr>
          <a:xfrm>
            <a:off x="7108720" y="250167"/>
            <a:ext cx="2962326" cy="53624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A8C80F-EE34-28FB-3B2C-1BAB5E852793}"/>
              </a:ext>
            </a:extLst>
          </p:cNvPr>
          <p:cNvSpPr txBox="1"/>
          <p:nvPr/>
        </p:nvSpPr>
        <p:spPr>
          <a:xfrm>
            <a:off x="10071046" y="5480963"/>
            <a:ext cx="1641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it-it"/>
            </a:defPPr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Dasari et a. BJS Open 2023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F2CE4F8-BE50-5548-8E14-319D9CA3B0DE}"/>
              </a:ext>
            </a:extLst>
          </p:cNvPr>
          <p:cNvSpPr/>
          <p:nvPr/>
        </p:nvSpPr>
        <p:spPr>
          <a:xfrm>
            <a:off x="6980926" y="2234241"/>
            <a:ext cx="1474563" cy="603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C3E853-791D-31ED-F0BF-F6D9C8A45554}"/>
              </a:ext>
            </a:extLst>
          </p:cNvPr>
          <p:cNvSpPr txBox="1"/>
          <p:nvPr/>
        </p:nvSpPr>
        <p:spPr>
          <a:xfrm>
            <a:off x="1246692" y="3122761"/>
            <a:ext cx="3399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>
                <a:solidFill>
                  <a:schemeClr val="bg1"/>
                </a:solidFill>
              </a:rPr>
              <a:t>Reboux</a:t>
            </a:r>
            <a:r>
              <a:rPr lang="it-IT" sz="1100" dirty="0">
                <a:solidFill>
                  <a:schemeClr val="bg1"/>
                </a:solidFill>
              </a:rPr>
              <a:t> et al. JAMANetworkOpen.2022;5(10):e2236666.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1AA2FE-CB6A-B104-52B4-7427679EB3B7}"/>
              </a:ext>
            </a:extLst>
          </p:cNvPr>
          <p:cNvSpPr txBox="1"/>
          <p:nvPr/>
        </p:nvSpPr>
        <p:spPr>
          <a:xfrm>
            <a:off x="3844955" y="78274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17%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36F19D-FE92-7B3E-5220-FB7D766F8765}"/>
              </a:ext>
            </a:extLst>
          </p:cNvPr>
          <p:cNvSpPr txBox="1"/>
          <p:nvPr/>
        </p:nvSpPr>
        <p:spPr>
          <a:xfrm>
            <a:off x="4398402" y="371582"/>
            <a:ext cx="2253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chemeClr val="bg1">
                    <a:lumMod val="95000"/>
                  </a:schemeClr>
                </a:solidFill>
              </a:rPr>
              <a:t>Presence</a:t>
            </a:r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 of liver metastases</a:t>
            </a:r>
            <a:br>
              <a:rPr lang="it-IT" sz="1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it-IT" sz="1400" dirty="0" err="1">
                <a:solidFill>
                  <a:schemeClr val="bg1">
                    <a:lumMod val="95000"/>
                  </a:schemeClr>
                </a:solidFill>
              </a:rPr>
              <a:t>at</a:t>
            </a:r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it-IT" sz="1400" dirty="0" err="1">
                <a:solidFill>
                  <a:schemeClr val="bg1">
                    <a:lumMod val="95000"/>
                  </a:schemeClr>
                </a:solidFill>
              </a:rPr>
              <a:t>diagnosis</a:t>
            </a:r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 of CRC</a:t>
            </a:r>
          </a:p>
        </p:txBody>
      </p:sp>
    </p:spTree>
    <p:extLst>
      <p:ext uri="{BB962C8B-B14F-4D97-AF65-F5344CB8AC3E}">
        <p14:creationId xmlns:p14="http://schemas.microsoft.com/office/powerpoint/2010/main" val="31541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9" grpId="0"/>
      <p:bldP spid="4" grpId="0"/>
      <p:bldP spid="8" grpId="0" animBg="1"/>
      <p:bldP spid="10" grpId="0"/>
      <p:bldP spid="1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D75259-A3E8-0F5D-12AB-24BF05801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76BDFB-7D39-B905-ECD9-0DFDA004AD5E}"/>
              </a:ext>
            </a:extLst>
          </p:cNvPr>
          <p:cNvSpPr txBox="1"/>
          <p:nvPr/>
        </p:nvSpPr>
        <p:spPr>
          <a:xfrm>
            <a:off x="0" y="598080"/>
            <a:ext cx="2971800" cy="369332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QUADRO CLINICO</a:t>
            </a: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CA7A52D1-39CC-1B02-D75A-9900826A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08"/>
          <a:stretch>
            <a:fillRect/>
          </a:stretch>
        </p:blipFill>
        <p:spPr>
          <a:xfrm>
            <a:off x="3412160" y="4509992"/>
            <a:ext cx="6295894" cy="1993203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7230F461-1822-AF3D-DA0D-A891B82066CC}"/>
              </a:ext>
            </a:extLst>
          </p:cNvPr>
          <p:cNvGrpSpPr/>
          <p:nvPr/>
        </p:nvGrpSpPr>
        <p:grpSpPr>
          <a:xfrm>
            <a:off x="3376726" y="2877450"/>
            <a:ext cx="6331328" cy="1414350"/>
            <a:chOff x="3376726" y="2877450"/>
            <a:chExt cx="6331328" cy="1414350"/>
          </a:xfrm>
        </p:grpSpPr>
        <p:pic>
          <p:nvPicPr>
            <p:cNvPr id="1028" name="Picture 4" descr="19,630 Colon Graphic Royalty-Free Images, Stock Photos &amp; Pictures |  Shutterstock">
              <a:extLst>
                <a:ext uri="{FF2B5EF4-FFF2-40B4-BE49-F238E27FC236}">
                  <a16:creationId xmlns:a16="http://schemas.microsoft.com/office/drawing/2014/main" id="{8DB77F52-4609-685E-CAEE-38DFA79BA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726" y="2877451"/>
              <a:ext cx="1401137" cy="140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19,630 Colon Graphic Royalty-Free Images, Stock Photos &amp; Pictures |  Shutterstock">
              <a:extLst>
                <a:ext uri="{FF2B5EF4-FFF2-40B4-BE49-F238E27FC236}">
                  <a16:creationId xmlns:a16="http://schemas.microsoft.com/office/drawing/2014/main" id="{81D85639-6658-74EB-795F-D55E6338D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000" y="2877450"/>
              <a:ext cx="1401137" cy="140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19,630 Colon Graphic Royalty-Free Images, Stock Photos &amp; Pictures |  Shutterstock">
              <a:extLst>
                <a:ext uri="{FF2B5EF4-FFF2-40B4-BE49-F238E27FC236}">
                  <a16:creationId xmlns:a16="http://schemas.microsoft.com/office/drawing/2014/main" id="{8EF4B924-DA34-2D83-6F95-A7A9227D7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643" y="2890663"/>
              <a:ext cx="1401137" cy="140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19,630 Colon Graphic Royalty-Free Images, Stock Photos &amp; Pictures |  Shutterstock">
              <a:extLst>
                <a:ext uri="{FF2B5EF4-FFF2-40B4-BE49-F238E27FC236}">
                  <a16:creationId xmlns:a16="http://schemas.microsoft.com/office/drawing/2014/main" id="{676A35C3-5607-5BDD-DF85-297A459C1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6917" y="2890663"/>
              <a:ext cx="1401137" cy="140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1" name="Esplosione: 8 punte 1030">
              <a:extLst>
                <a:ext uri="{FF2B5EF4-FFF2-40B4-BE49-F238E27FC236}">
                  <a16:creationId xmlns:a16="http://schemas.microsoft.com/office/drawing/2014/main" id="{3A0E835C-3B7D-ABBC-D3B2-F3C5AB114851}"/>
                </a:ext>
              </a:extLst>
            </p:cNvPr>
            <p:cNvSpPr/>
            <p:nvPr/>
          </p:nvSpPr>
          <p:spPr>
            <a:xfrm>
              <a:off x="3583858" y="3509527"/>
              <a:ext cx="280220" cy="272845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2" name="Esplosione: 8 punte 1031">
              <a:extLst>
                <a:ext uri="{FF2B5EF4-FFF2-40B4-BE49-F238E27FC236}">
                  <a16:creationId xmlns:a16="http://schemas.microsoft.com/office/drawing/2014/main" id="{72852726-556E-734E-A686-8B8BB964186D}"/>
                </a:ext>
              </a:extLst>
            </p:cNvPr>
            <p:cNvSpPr/>
            <p:nvPr/>
          </p:nvSpPr>
          <p:spPr>
            <a:xfrm>
              <a:off x="5602748" y="3782372"/>
              <a:ext cx="280220" cy="272845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3" name="Esplosione: 8 punte 1032">
              <a:extLst>
                <a:ext uri="{FF2B5EF4-FFF2-40B4-BE49-F238E27FC236}">
                  <a16:creationId xmlns:a16="http://schemas.microsoft.com/office/drawing/2014/main" id="{8931CB46-2688-7256-9B20-EFD2114A8061}"/>
                </a:ext>
              </a:extLst>
            </p:cNvPr>
            <p:cNvSpPr/>
            <p:nvPr/>
          </p:nvSpPr>
          <p:spPr>
            <a:xfrm>
              <a:off x="7299842" y="3721215"/>
              <a:ext cx="135369" cy="122314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4" name="Esplosione: 8 punte 1033">
              <a:extLst>
                <a:ext uri="{FF2B5EF4-FFF2-40B4-BE49-F238E27FC236}">
                  <a16:creationId xmlns:a16="http://schemas.microsoft.com/office/drawing/2014/main" id="{AF395A86-A47C-7F8D-B217-02D9224B91D5}"/>
                </a:ext>
              </a:extLst>
            </p:cNvPr>
            <p:cNvSpPr/>
            <p:nvPr/>
          </p:nvSpPr>
          <p:spPr>
            <a:xfrm>
              <a:off x="9273668" y="3455704"/>
              <a:ext cx="135369" cy="122314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46" name="CasellaDiTesto 1045">
            <a:extLst>
              <a:ext uri="{FF2B5EF4-FFF2-40B4-BE49-F238E27FC236}">
                <a16:creationId xmlns:a16="http://schemas.microsoft.com/office/drawing/2014/main" id="{8DAA0141-A41F-34B1-4777-5442322FA550}"/>
              </a:ext>
            </a:extLst>
          </p:cNvPr>
          <p:cNvSpPr txBox="1"/>
          <p:nvPr/>
        </p:nvSpPr>
        <p:spPr>
          <a:xfrm rot="16200000">
            <a:off x="1368300" y="3324860"/>
            <a:ext cx="1749499" cy="369332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STADIO IV</a:t>
            </a:r>
          </a:p>
        </p:txBody>
      </p:sp>
      <p:sp>
        <p:nvSpPr>
          <p:cNvPr id="1047" name="Parentesi quadra aperta 1046">
            <a:extLst>
              <a:ext uri="{FF2B5EF4-FFF2-40B4-BE49-F238E27FC236}">
                <a16:creationId xmlns:a16="http://schemas.microsoft.com/office/drawing/2014/main" id="{94DBCCEC-33FE-8388-1097-3DB0EC53DC32}"/>
              </a:ext>
            </a:extLst>
          </p:cNvPr>
          <p:cNvSpPr/>
          <p:nvPr/>
        </p:nvSpPr>
        <p:spPr>
          <a:xfrm>
            <a:off x="2749889" y="1615591"/>
            <a:ext cx="343780" cy="362681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0F53D74-900F-E527-4A10-260EC834FCE8}"/>
              </a:ext>
            </a:extLst>
          </p:cNvPr>
          <p:cNvGrpSpPr/>
          <p:nvPr/>
        </p:nvGrpSpPr>
        <p:grpSpPr>
          <a:xfrm>
            <a:off x="3314664" y="1253991"/>
            <a:ext cx="6459681" cy="1623459"/>
            <a:chOff x="3314664" y="1253991"/>
            <a:chExt cx="6459681" cy="1623459"/>
          </a:xfrm>
        </p:grpSpPr>
        <p:sp>
          <p:nvSpPr>
            <p:cNvPr id="1030" name="Rettangolo 1029">
              <a:extLst>
                <a:ext uri="{FF2B5EF4-FFF2-40B4-BE49-F238E27FC236}">
                  <a16:creationId xmlns:a16="http://schemas.microsoft.com/office/drawing/2014/main" id="{977424C7-F383-C151-63B2-F7D105C596CB}"/>
                </a:ext>
              </a:extLst>
            </p:cNvPr>
            <p:cNvSpPr/>
            <p:nvPr/>
          </p:nvSpPr>
          <p:spPr>
            <a:xfrm>
              <a:off x="8300360" y="1317381"/>
              <a:ext cx="1401137" cy="14011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9" name="Rettangolo 1028">
              <a:extLst>
                <a:ext uri="{FF2B5EF4-FFF2-40B4-BE49-F238E27FC236}">
                  <a16:creationId xmlns:a16="http://schemas.microsoft.com/office/drawing/2014/main" id="{16B7E2A7-E283-E987-AD27-2C8B6EA10C04}"/>
                </a:ext>
              </a:extLst>
            </p:cNvPr>
            <p:cNvSpPr/>
            <p:nvPr/>
          </p:nvSpPr>
          <p:spPr>
            <a:xfrm>
              <a:off x="6647021" y="1317381"/>
              <a:ext cx="1401137" cy="14011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7" name="Rettangolo 1026">
              <a:extLst>
                <a:ext uri="{FF2B5EF4-FFF2-40B4-BE49-F238E27FC236}">
                  <a16:creationId xmlns:a16="http://schemas.microsoft.com/office/drawing/2014/main" id="{1B2C8AB3-0B99-29B8-090A-EBB7154715E1}"/>
                </a:ext>
              </a:extLst>
            </p:cNvPr>
            <p:cNvSpPr/>
            <p:nvPr/>
          </p:nvSpPr>
          <p:spPr>
            <a:xfrm>
              <a:off x="5007063" y="1317381"/>
              <a:ext cx="1401137" cy="14011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A9990E9A-61E8-3A70-1898-7FD847CDBC50}"/>
                </a:ext>
              </a:extLst>
            </p:cNvPr>
            <p:cNvSpPr/>
            <p:nvPr/>
          </p:nvSpPr>
          <p:spPr>
            <a:xfrm>
              <a:off x="3367105" y="1317381"/>
              <a:ext cx="1401137" cy="14011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3F8BD0A2-58FF-B4D9-62E9-64DD9D4F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4664" y="1349535"/>
              <a:ext cx="1527915" cy="1527915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0D22ED36-3AAA-5E45-694A-C3EE1A0B6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3673" y="1276675"/>
              <a:ext cx="1527915" cy="1527915"/>
            </a:xfrm>
            <a:prstGeom prst="rect">
              <a:avLst/>
            </a:prstGeom>
          </p:spPr>
        </p:pic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37F5B57B-AEBF-7E09-4587-07843BB0A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3358" y="1276675"/>
              <a:ext cx="1527915" cy="1527915"/>
            </a:xfrm>
            <a:prstGeom prst="rect">
              <a:avLst/>
            </a:prstGeom>
          </p:spPr>
        </p:pic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DE45A90F-55D9-B549-C6BB-B4E63B867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6430" y="1253991"/>
              <a:ext cx="1527915" cy="1527915"/>
            </a:xfrm>
            <a:prstGeom prst="rect">
              <a:avLst/>
            </a:prstGeom>
          </p:spPr>
        </p:pic>
        <p:sp>
          <p:nvSpPr>
            <p:cNvPr id="1035" name="Ovale 1034">
              <a:extLst>
                <a:ext uri="{FF2B5EF4-FFF2-40B4-BE49-F238E27FC236}">
                  <a16:creationId xmlns:a16="http://schemas.microsoft.com/office/drawing/2014/main" id="{1355A8D9-BCB5-76A7-EDCD-285360685286}"/>
                </a:ext>
              </a:extLst>
            </p:cNvPr>
            <p:cNvSpPr/>
            <p:nvPr/>
          </p:nvSpPr>
          <p:spPr>
            <a:xfrm>
              <a:off x="3535926" y="2336989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6" name="Ovale 1035">
              <a:extLst>
                <a:ext uri="{FF2B5EF4-FFF2-40B4-BE49-F238E27FC236}">
                  <a16:creationId xmlns:a16="http://schemas.microsoft.com/office/drawing/2014/main" id="{21FDE8E3-016B-5476-E686-21FA385DAFC9}"/>
                </a:ext>
              </a:extLst>
            </p:cNvPr>
            <p:cNvSpPr/>
            <p:nvPr/>
          </p:nvSpPr>
          <p:spPr>
            <a:xfrm>
              <a:off x="6147619" y="1755057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7" name="Ovale 1036">
              <a:extLst>
                <a:ext uri="{FF2B5EF4-FFF2-40B4-BE49-F238E27FC236}">
                  <a16:creationId xmlns:a16="http://schemas.microsoft.com/office/drawing/2014/main" id="{7524C0DD-5A7A-44DD-344B-31DC4DE7E26B}"/>
                </a:ext>
              </a:extLst>
            </p:cNvPr>
            <p:cNvSpPr/>
            <p:nvPr/>
          </p:nvSpPr>
          <p:spPr>
            <a:xfrm>
              <a:off x="5890879" y="1929457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8" name="Ovale 1037">
              <a:extLst>
                <a:ext uri="{FF2B5EF4-FFF2-40B4-BE49-F238E27FC236}">
                  <a16:creationId xmlns:a16="http://schemas.microsoft.com/office/drawing/2014/main" id="{EABEA32B-8724-5742-D7AE-07932D9584C9}"/>
                </a:ext>
              </a:extLst>
            </p:cNvPr>
            <p:cNvSpPr/>
            <p:nvPr/>
          </p:nvSpPr>
          <p:spPr>
            <a:xfrm>
              <a:off x="6975988" y="1710811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9" name="Ovale 1038">
              <a:extLst>
                <a:ext uri="{FF2B5EF4-FFF2-40B4-BE49-F238E27FC236}">
                  <a16:creationId xmlns:a16="http://schemas.microsoft.com/office/drawing/2014/main" id="{000D2A67-B2A2-44A5-6CAE-8FDDDDB06056}"/>
                </a:ext>
              </a:extLst>
            </p:cNvPr>
            <p:cNvSpPr/>
            <p:nvPr/>
          </p:nvSpPr>
          <p:spPr>
            <a:xfrm>
              <a:off x="6863877" y="1843548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0" name="Ovale 1039">
              <a:extLst>
                <a:ext uri="{FF2B5EF4-FFF2-40B4-BE49-F238E27FC236}">
                  <a16:creationId xmlns:a16="http://schemas.microsoft.com/office/drawing/2014/main" id="{1F997BF1-A9D6-9AAE-9A0C-146D4AF1B0C2}"/>
                </a:ext>
              </a:extLst>
            </p:cNvPr>
            <p:cNvSpPr/>
            <p:nvPr/>
          </p:nvSpPr>
          <p:spPr>
            <a:xfrm>
              <a:off x="7051511" y="1819906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1" name="Ovale 1040">
              <a:extLst>
                <a:ext uri="{FF2B5EF4-FFF2-40B4-BE49-F238E27FC236}">
                  <a16:creationId xmlns:a16="http://schemas.microsoft.com/office/drawing/2014/main" id="{BD095067-898A-DAD6-ACC5-A851B6E9AB3D}"/>
                </a:ext>
              </a:extLst>
            </p:cNvPr>
            <p:cNvSpPr/>
            <p:nvPr/>
          </p:nvSpPr>
          <p:spPr>
            <a:xfrm>
              <a:off x="6911809" y="2014070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2" name="Ovale 1041">
              <a:extLst>
                <a:ext uri="{FF2B5EF4-FFF2-40B4-BE49-F238E27FC236}">
                  <a16:creationId xmlns:a16="http://schemas.microsoft.com/office/drawing/2014/main" id="{FFBAFDC7-2B15-2835-2DF5-7447D595AA29}"/>
                </a:ext>
              </a:extLst>
            </p:cNvPr>
            <p:cNvSpPr/>
            <p:nvPr/>
          </p:nvSpPr>
          <p:spPr>
            <a:xfrm>
              <a:off x="7080733" y="1952141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3" name="Ovale 1042">
              <a:extLst>
                <a:ext uri="{FF2B5EF4-FFF2-40B4-BE49-F238E27FC236}">
                  <a16:creationId xmlns:a16="http://schemas.microsoft.com/office/drawing/2014/main" id="{9B65E965-0BEF-C313-250D-F411A0D398B4}"/>
                </a:ext>
              </a:extLst>
            </p:cNvPr>
            <p:cNvSpPr/>
            <p:nvPr/>
          </p:nvSpPr>
          <p:spPr>
            <a:xfrm>
              <a:off x="7215213" y="1731415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4" name="Ovale 1043">
              <a:extLst>
                <a:ext uri="{FF2B5EF4-FFF2-40B4-BE49-F238E27FC236}">
                  <a16:creationId xmlns:a16="http://schemas.microsoft.com/office/drawing/2014/main" id="{F8DDD530-5DCF-2619-307D-24CEFCE4E53D}"/>
                </a:ext>
              </a:extLst>
            </p:cNvPr>
            <p:cNvSpPr/>
            <p:nvPr/>
          </p:nvSpPr>
          <p:spPr>
            <a:xfrm>
              <a:off x="6768013" y="2163443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5" name="Ovale 1044">
              <a:extLst>
                <a:ext uri="{FF2B5EF4-FFF2-40B4-BE49-F238E27FC236}">
                  <a16:creationId xmlns:a16="http://schemas.microsoft.com/office/drawing/2014/main" id="{4BF670A4-C4B3-552C-B9BD-2A74B3CAC3BF}"/>
                </a:ext>
              </a:extLst>
            </p:cNvPr>
            <p:cNvSpPr/>
            <p:nvPr/>
          </p:nvSpPr>
          <p:spPr>
            <a:xfrm>
              <a:off x="7783405" y="1726846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FDA867C2-23CB-FC3D-1128-FDEFB58638B9}"/>
                </a:ext>
              </a:extLst>
            </p:cNvPr>
            <p:cNvSpPr/>
            <p:nvPr/>
          </p:nvSpPr>
          <p:spPr>
            <a:xfrm>
              <a:off x="8709786" y="1708406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156D045A-26BC-D6C0-2F23-EB65C665B59E}"/>
                </a:ext>
              </a:extLst>
            </p:cNvPr>
            <p:cNvSpPr/>
            <p:nvPr/>
          </p:nvSpPr>
          <p:spPr>
            <a:xfrm>
              <a:off x="8645607" y="2011665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10661CC4-D8FD-F28C-7E18-FD0A4F322DA6}"/>
                </a:ext>
              </a:extLst>
            </p:cNvPr>
            <p:cNvSpPr/>
            <p:nvPr/>
          </p:nvSpPr>
          <p:spPr>
            <a:xfrm>
              <a:off x="8814531" y="1949736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93125393-9411-B0F2-63D8-1389E7FE3D1D}"/>
                </a:ext>
              </a:extLst>
            </p:cNvPr>
            <p:cNvSpPr/>
            <p:nvPr/>
          </p:nvSpPr>
          <p:spPr>
            <a:xfrm>
              <a:off x="8949011" y="1729010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8C4B9DD1-7E60-465C-57BB-B7ABC35398FF}"/>
                </a:ext>
              </a:extLst>
            </p:cNvPr>
            <p:cNvSpPr/>
            <p:nvPr/>
          </p:nvSpPr>
          <p:spPr>
            <a:xfrm>
              <a:off x="8501811" y="2161038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DBFB43FB-5B7E-0D0D-3393-6F53B7567F81}"/>
                </a:ext>
              </a:extLst>
            </p:cNvPr>
            <p:cNvSpPr/>
            <p:nvPr/>
          </p:nvSpPr>
          <p:spPr>
            <a:xfrm>
              <a:off x="9190016" y="1664160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04615A3D-9F0D-3977-3EB5-708BCB152C02}"/>
                </a:ext>
              </a:extLst>
            </p:cNvPr>
            <p:cNvSpPr/>
            <p:nvPr/>
          </p:nvSpPr>
          <p:spPr>
            <a:xfrm>
              <a:off x="9125837" y="1967419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1731F159-F5D1-8130-8712-6D99CEA54D1C}"/>
                </a:ext>
              </a:extLst>
            </p:cNvPr>
            <p:cNvSpPr/>
            <p:nvPr/>
          </p:nvSpPr>
          <p:spPr>
            <a:xfrm>
              <a:off x="9294761" y="1905490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25601B87-20AB-7AD9-5CF8-3266A336645C}"/>
                </a:ext>
              </a:extLst>
            </p:cNvPr>
            <p:cNvSpPr/>
            <p:nvPr/>
          </p:nvSpPr>
          <p:spPr>
            <a:xfrm>
              <a:off x="9429241" y="1684764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CDFEF5DE-16E0-1C90-9D70-6A74B2C33FFB}"/>
                </a:ext>
              </a:extLst>
            </p:cNvPr>
            <p:cNvSpPr/>
            <p:nvPr/>
          </p:nvSpPr>
          <p:spPr>
            <a:xfrm>
              <a:off x="8544434" y="1861244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927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5B9368-394E-D141-C5A2-BB8FB7484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03AAF8-81DC-AEA1-285B-97F060B00A2F}"/>
              </a:ext>
            </a:extLst>
          </p:cNvPr>
          <p:cNvSpPr txBox="1"/>
          <p:nvPr/>
        </p:nvSpPr>
        <p:spPr>
          <a:xfrm>
            <a:off x="7715809" y="1027379"/>
            <a:ext cx="335562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 rtl="0">
              <a:defRPr lang="it-it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MORBIDITÀ POSTOPERATORIA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F63B789-9E85-9365-DC6B-DD2D398CC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48" y="2688256"/>
            <a:ext cx="2910639" cy="18978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E10C34-E9D5-71E7-3AFA-2D5298BA8E1C}"/>
              </a:ext>
            </a:extLst>
          </p:cNvPr>
          <p:cNvSpPr txBox="1"/>
          <p:nvPr/>
        </p:nvSpPr>
        <p:spPr>
          <a:xfrm>
            <a:off x="5221250" y="133086"/>
            <a:ext cx="1749499" cy="369332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STADIO IV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8E2B8A9F-31D6-6871-1EC1-23F0A43A0B81}"/>
              </a:ext>
            </a:extLst>
          </p:cNvPr>
          <p:cNvSpPr/>
          <p:nvPr/>
        </p:nvSpPr>
        <p:spPr>
          <a:xfrm rot="9189688">
            <a:off x="4410150" y="445665"/>
            <a:ext cx="724619" cy="4917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55816B-0EFC-4691-C624-7CF9CF5B5F2A}"/>
              </a:ext>
            </a:extLst>
          </p:cNvPr>
          <p:cNvSpPr txBox="1"/>
          <p:nvPr/>
        </p:nvSpPr>
        <p:spPr>
          <a:xfrm>
            <a:off x="1436234" y="1027379"/>
            <a:ext cx="326436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PROGNOSI ONCOLOGICA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75CC785-0992-B668-CDBA-0CBC8462B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6" t="20990" r="50027" b="39538"/>
          <a:stretch/>
        </p:blipFill>
        <p:spPr>
          <a:xfrm>
            <a:off x="3381906" y="2655367"/>
            <a:ext cx="2637380" cy="1963587"/>
          </a:xfrm>
          <a:prstGeom prst="rect">
            <a:avLst/>
          </a:prstGeom>
        </p:spPr>
      </p:pic>
      <p:pic>
        <p:nvPicPr>
          <p:cNvPr id="16" name="Elemento grafico 15" descr="Avviso con riempimento a tinta unita">
            <a:extLst>
              <a:ext uri="{FF2B5EF4-FFF2-40B4-BE49-F238E27FC236}">
                <a16:creationId xmlns:a16="http://schemas.microsoft.com/office/drawing/2014/main" id="{19E812EB-9995-B8F4-D6A2-77E62400E9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9181" y="5572348"/>
            <a:ext cx="1001479" cy="1001479"/>
          </a:xfrm>
          <a:prstGeom prst="rect">
            <a:avLst/>
          </a:prstGeom>
        </p:spPr>
      </p:pic>
      <p:pic>
        <p:nvPicPr>
          <p:cNvPr id="2050" name="Picture 2" descr="Colorectal Cancer Liver Metastases: Biopsy of the Ablation Zone and Margins  Can Be Used to Predict Oncologic OutcomeRadiology">
            <a:extLst>
              <a:ext uri="{FF2B5EF4-FFF2-40B4-BE49-F238E27FC236}">
                <a16:creationId xmlns:a16="http://schemas.microsoft.com/office/drawing/2014/main" id="{9AE14A6E-9B3B-D5ED-135A-03025ACA2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800" y="2201401"/>
            <a:ext cx="1624496" cy="209215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igh Survival Rate After Two-Stage Resection of Advanced Colorectal Liver  Metastases: Response-Based Selection and Complete Resection Define Outcome  | Journal of Clinical Oncology">
            <a:extLst>
              <a:ext uri="{FF2B5EF4-FFF2-40B4-BE49-F238E27FC236}">
                <a16:creationId xmlns:a16="http://schemas.microsoft.com/office/drawing/2014/main" id="{C2509AB3-DE64-A4ED-FAB1-238CB0F2A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t="1772" r="48538" b="78851"/>
          <a:stretch>
            <a:fillRect/>
          </a:stretch>
        </p:blipFill>
        <p:spPr bwMode="auto">
          <a:xfrm>
            <a:off x="8677153" y="2132915"/>
            <a:ext cx="3011753" cy="222912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C70E06-FA05-DFEC-2C0A-2C4ED2B82E0B}"/>
              </a:ext>
            </a:extLst>
          </p:cNvPr>
          <p:cNvSpPr txBox="1"/>
          <p:nvPr/>
        </p:nvSpPr>
        <p:spPr>
          <a:xfrm>
            <a:off x="4757138" y="6220206"/>
            <a:ext cx="339304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GENERALIZZABILITA’ DEI RISULTATI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60FBA6C-DCF1-1518-C25E-2786005AF7BF}"/>
              </a:ext>
            </a:extLst>
          </p:cNvPr>
          <p:cNvSpPr txBox="1"/>
          <p:nvPr/>
        </p:nvSpPr>
        <p:spPr>
          <a:xfrm>
            <a:off x="1531486" y="1389472"/>
            <a:ext cx="6094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Biologia tumorale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Risposta alla chemio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 delle lesioni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Radicalità chirurgica</a:t>
            </a: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AA712333-D4C9-85A8-3E6F-3C6866DCEAE9}"/>
              </a:ext>
            </a:extLst>
          </p:cNvPr>
          <p:cNvSpPr/>
          <p:nvPr/>
        </p:nvSpPr>
        <p:spPr>
          <a:xfrm rot="12410312" flipH="1">
            <a:off x="7042721" y="424773"/>
            <a:ext cx="724619" cy="4917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AF7EC7-E8AF-B8AB-67AB-B6F2E477BB63}"/>
              </a:ext>
            </a:extLst>
          </p:cNvPr>
          <p:cNvSpPr txBox="1"/>
          <p:nvPr/>
        </p:nvSpPr>
        <p:spPr>
          <a:xfrm>
            <a:off x="4930360" y="5620200"/>
            <a:ext cx="304660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SIGNIFICATIVA ETEROGENEITA’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A70ED36-C966-A98E-4416-0EE7BCBDBE1C}"/>
              </a:ext>
            </a:extLst>
          </p:cNvPr>
          <p:cNvGrpSpPr/>
          <p:nvPr/>
        </p:nvGrpSpPr>
        <p:grpSpPr>
          <a:xfrm>
            <a:off x="379228" y="4604578"/>
            <a:ext cx="2795859" cy="679553"/>
            <a:chOff x="282750" y="4552437"/>
            <a:chExt cx="4462995" cy="1023619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BCC32FC-BE96-0BB9-2FF6-515070E3E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16637" y="5366477"/>
              <a:ext cx="2029108" cy="20957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0EAAF34-0A0F-96E5-F911-D7DD09C31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2750" y="4805451"/>
              <a:ext cx="4462995" cy="561026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12F790C-08D6-AE7D-B30A-4A1650C34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30794" y="4552437"/>
              <a:ext cx="2514951" cy="247685"/>
            </a:xfrm>
            <a:prstGeom prst="rect">
              <a:avLst/>
            </a:prstGeom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6BC9423-D344-F2D0-4667-BD6ED4F0842C}"/>
              </a:ext>
            </a:extLst>
          </p:cNvPr>
          <p:cNvSpPr txBox="1"/>
          <p:nvPr/>
        </p:nvSpPr>
        <p:spPr>
          <a:xfrm>
            <a:off x="4454203" y="4595712"/>
            <a:ext cx="1641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it-it"/>
            </a:defPPr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Dasari et a. BJS Open 2023</a:t>
            </a:r>
          </a:p>
        </p:txBody>
      </p:sp>
    </p:spTree>
    <p:extLst>
      <p:ext uri="{BB962C8B-B14F-4D97-AF65-F5344CB8AC3E}">
        <p14:creationId xmlns:p14="http://schemas.microsoft.com/office/powerpoint/2010/main" val="14496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9" grpId="0" animBg="1"/>
      <p:bldP spid="6" grpId="0" animBg="1"/>
      <p:bldP spid="10" grpId="0"/>
      <p:bldP spid="12" grpId="0" animBg="1"/>
      <p:bldP spid="13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1D619D-8621-E552-B371-5F1861367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C11850-8C6C-7EAE-B36E-17960DEC3590}"/>
              </a:ext>
            </a:extLst>
          </p:cNvPr>
          <p:cNvSpPr txBox="1"/>
          <p:nvPr/>
        </p:nvSpPr>
        <p:spPr>
          <a:xfrm>
            <a:off x="-1" y="598080"/>
            <a:ext cx="5534026" cy="369332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COLON-FIRST,LIVER-FIRST,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PATIENT-FIRST?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3456F39E-7E60-9C17-378D-63CE19DFB9AD}"/>
              </a:ext>
            </a:extLst>
          </p:cNvPr>
          <p:cNvSpPr/>
          <p:nvPr/>
        </p:nvSpPr>
        <p:spPr>
          <a:xfrm>
            <a:off x="3528465" y="100330"/>
            <a:ext cx="2904583" cy="1364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6132642-4869-C9B3-D50D-EDD5D98A41F0}"/>
              </a:ext>
            </a:extLst>
          </p:cNvPr>
          <p:cNvGrpSpPr/>
          <p:nvPr/>
        </p:nvGrpSpPr>
        <p:grpSpPr>
          <a:xfrm>
            <a:off x="2494221" y="1755850"/>
            <a:ext cx="6756106" cy="4504070"/>
            <a:chOff x="2919523" y="1984598"/>
            <a:chExt cx="6756106" cy="450407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506490D-90F7-2694-9990-7C0F63A3F1CA}"/>
                </a:ext>
              </a:extLst>
            </p:cNvPr>
            <p:cNvSpPr/>
            <p:nvPr/>
          </p:nvSpPr>
          <p:spPr>
            <a:xfrm>
              <a:off x="2919523" y="1984598"/>
              <a:ext cx="6756105" cy="450407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E47D146-F549-3FE1-19AF-A2E46C99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9524" y="1984598"/>
              <a:ext cx="6756105" cy="450407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8440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D551D2-E9AD-29B5-5EEA-84648421E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D58606-8958-29B1-99C4-2BDBD71148E9}"/>
              </a:ext>
            </a:extLst>
          </p:cNvPr>
          <p:cNvSpPr txBox="1"/>
          <p:nvPr/>
        </p:nvSpPr>
        <p:spPr>
          <a:xfrm>
            <a:off x="-2" y="598080"/>
            <a:ext cx="2351315" cy="369332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PATIENT-FIRST</a:t>
            </a:r>
          </a:p>
        </p:txBody>
      </p:sp>
      <p:pic>
        <p:nvPicPr>
          <p:cNvPr id="5" name="Elemento grafico 4" descr="Riunione con riempimento a tinta unita">
            <a:extLst>
              <a:ext uri="{FF2B5EF4-FFF2-40B4-BE49-F238E27FC236}">
                <a16:creationId xmlns:a16="http://schemas.microsoft.com/office/drawing/2014/main" id="{774959C7-2F71-7458-9B98-91E731160D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50596" y="5789352"/>
            <a:ext cx="1820780" cy="13683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AC50D7-E19F-66B5-E611-8A0555412EC7}"/>
              </a:ext>
            </a:extLst>
          </p:cNvPr>
          <p:cNvSpPr txBox="1"/>
          <p:nvPr/>
        </p:nvSpPr>
        <p:spPr>
          <a:xfrm>
            <a:off x="5704033" y="736579"/>
            <a:ext cx="78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MDT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556093-4990-78ED-F02F-A9ED022F9C05}"/>
              </a:ext>
            </a:extLst>
          </p:cNvPr>
          <p:cNvSpPr txBox="1"/>
          <p:nvPr/>
        </p:nvSpPr>
        <p:spPr>
          <a:xfrm>
            <a:off x="6422693" y="4358924"/>
            <a:ext cx="3685954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it-IT" altLang="it-IT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Malattia sistemica occulta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</a:rPr>
              <a:t>Test-of-time (seleziona biologia tumorale)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altLang="it-IT" sz="1100" dirty="0">
                <a:solidFill>
                  <a:schemeClr val="bg1"/>
                </a:solidFill>
                <a:latin typeface="Arial" panose="020B0604020202020204" pitchFamily="34" charset="0"/>
              </a:rPr>
              <a:t>Resezioni più conservative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it-IT" altLang="it-IT" sz="11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Conversione pazienti non resecabili in resecabili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9983A44-A3C5-474C-9000-33E33CF058DE}"/>
              </a:ext>
            </a:extLst>
          </p:cNvPr>
          <p:cNvSpPr txBox="1"/>
          <p:nvPr/>
        </p:nvSpPr>
        <p:spPr>
          <a:xfrm>
            <a:off x="528582" y="1660897"/>
            <a:ext cx="4170716" cy="369332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TUMORE PRIMITIVO </a:t>
            </a:r>
            <a:r>
              <a:rPr lang="it-IT" b="1" dirty="0"/>
              <a:t>SINTOMATICO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5046067-2F52-44DA-62AE-4D8875FE642F}"/>
              </a:ext>
            </a:extLst>
          </p:cNvPr>
          <p:cNvSpPr txBox="1"/>
          <p:nvPr/>
        </p:nvSpPr>
        <p:spPr>
          <a:xfrm>
            <a:off x="528582" y="2385717"/>
            <a:ext cx="4170716" cy="646331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TUMORE PRIMITIVO A</a:t>
            </a:r>
            <a:r>
              <a:rPr lang="it-IT" b="1" dirty="0"/>
              <a:t>SINTOMATICO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71AB780-1D12-FEE6-34F6-F4BF6CEEA67D}"/>
              </a:ext>
            </a:extLst>
          </p:cNvPr>
          <p:cNvSpPr txBox="1"/>
          <p:nvPr/>
        </p:nvSpPr>
        <p:spPr>
          <a:xfrm>
            <a:off x="5508163" y="1660897"/>
            <a:ext cx="2207824" cy="307777"/>
          </a:xfrm>
          <a:prstGeom prst="rect">
            <a:avLst/>
          </a:prstGeom>
          <a:solidFill>
            <a:srgbClr val="B5C1DF"/>
          </a:solidFill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400" dirty="0">
                <a:solidFill>
                  <a:schemeClr val="tx1"/>
                </a:solidFill>
              </a:rPr>
              <a:t>Chirurgia Primitivo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5EFE8F9-2C12-91D6-8ED2-82CC57783123}"/>
              </a:ext>
            </a:extLst>
          </p:cNvPr>
          <p:cNvSpPr txBox="1"/>
          <p:nvPr/>
        </p:nvSpPr>
        <p:spPr>
          <a:xfrm>
            <a:off x="8187069" y="1668917"/>
            <a:ext cx="2207824" cy="307777"/>
          </a:xfrm>
          <a:prstGeom prst="rect">
            <a:avLst/>
          </a:prstGeom>
          <a:solidFill>
            <a:srgbClr val="B5C1DF"/>
          </a:solidFill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400" dirty="0">
                <a:solidFill>
                  <a:schemeClr val="tx1"/>
                </a:solidFill>
              </a:rPr>
              <a:t>Chemioterapia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1679E5D-03AD-DE32-C080-B3E0A886A642}"/>
              </a:ext>
            </a:extLst>
          </p:cNvPr>
          <p:cNvSpPr txBox="1"/>
          <p:nvPr/>
        </p:nvSpPr>
        <p:spPr>
          <a:xfrm>
            <a:off x="8187068" y="2527331"/>
            <a:ext cx="2452079" cy="307777"/>
          </a:xfrm>
          <a:prstGeom prst="rect">
            <a:avLst/>
          </a:prstGeom>
          <a:solidFill>
            <a:srgbClr val="B5C1DF"/>
          </a:solidFill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400" dirty="0">
                <a:solidFill>
                  <a:schemeClr val="tx1"/>
                </a:solidFill>
              </a:rPr>
              <a:t>Chirurgia (se possibile)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C645D48-37E4-C966-1FD6-6EE034E81CA5}"/>
              </a:ext>
            </a:extLst>
          </p:cNvPr>
          <p:cNvSpPr txBox="1"/>
          <p:nvPr/>
        </p:nvSpPr>
        <p:spPr>
          <a:xfrm>
            <a:off x="5508163" y="2525932"/>
            <a:ext cx="2207824" cy="307777"/>
          </a:xfrm>
          <a:prstGeom prst="rect">
            <a:avLst/>
          </a:prstGeom>
          <a:solidFill>
            <a:srgbClr val="B5C1DF"/>
          </a:solidFill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400" dirty="0">
                <a:solidFill>
                  <a:schemeClr val="tx1"/>
                </a:solidFill>
              </a:rPr>
              <a:t>Chemioterapia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23" name="Doppia parentesi graffa 22">
            <a:extLst>
              <a:ext uri="{FF2B5EF4-FFF2-40B4-BE49-F238E27FC236}">
                <a16:creationId xmlns:a16="http://schemas.microsoft.com/office/drawing/2014/main" id="{D6B3FCCB-CCC1-886B-E315-C178B254CD31}"/>
              </a:ext>
            </a:extLst>
          </p:cNvPr>
          <p:cNvSpPr/>
          <p:nvPr/>
        </p:nvSpPr>
        <p:spPr>
          <a:xfrm>
            <a:off x="6016436" y="5507240"/>
            <a:ext cx="4463569" cy="1077218"/>
          </a:xfrm>
          <a:prstGeom prst="bracePair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sinistra 23">
            <a:extLst>
              <a:ext uri="{FF2B5EF4-FFF2-40B4-BE49-F238E27FC236}">
                <a16:creationId xmlns:a16="http://schemas.microsoft.com/office/drawing/2014/main" id="{A65C8CE0-28C5-C3EC-E582-9F034CD93F65}"/>
              </a:ext>
            </a:extLst>
          </p:cNvPr>
          <p:cNvSpPr/>
          <p:nvPr/>
        </p:nvSpPr>
        <p:spPr>
          <a:xfrm rot="10800000">
            <a:off x="7715986" y="1599283"/>
            <a:ext cx="471083" cy="4617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sinistra 24">
            <a:extLst>
              <a:ext uri="{FF2B5EF4-FFF2-40B4-BE49-F238E27FC236}">
                <a16:creationId xmlns:a16="http://schemas.microsoft.com/office/drawing/2014/main" id="{D03B96C6-52AF-02CD-D6D0-B15692D59653}"/>
              </a:ext>
            </a:extLst>
          </p:cNvPr>
          <p:cNvSpPr/>
          <p:nvPr/>
        </p:nvSpPr>
        <p:spPr>
          <a:xfrm rot="10800000">
            <a:off x="7715985" y="2441049"/>
            <a:ext cx="471083" cy="46178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02391881-CB25-F2D4-53D8-8D6CFC6592CA}"/>
              </a:ext>
            </a:extLst>
          </p:cNvPr>
          <p:cNvGrpSpPr/>
          <p:nvPr/>
        </p:nvGrpSpPr>
        <p:grpSpPr>
          <a:xfrm>
            <a:off x="5370662" y="2921390"/>
            <a:ext cx="5432018" cy="1368392"/>
            <a:chOff x="5455722" y="2945300"/>
            <a:chExt cx="6459681" cy="1623459"/>
          </a:xfrm>
        </p:grpSpPr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DFE73AF5-2EFD-F2D9-F5AE-25B55B6DBCC7}"/>
                </a:ext>
              </a:extLst>
            </p:cNvPr>
            <p:cNvSpPr/>
            <p:nvPr/>
          </p:nvSpPr>
          <p:spPr>
            <a:xfrm>
              <a:off x="10441418" y="3008690"/>
              <a:ext cx="1401137" cy="14011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DD8A7D9E-E03C-8ACE-4AEA-4A0C9485CD6D}"/>
                </a:ext>
              </a:extLst>
            </p:cNvPr>
            <p:cNvSpPr/>
            <p:nvPr/>
          </p:nvSpPr>
          <p:spPr>
            <a:xfrm>
              <a:off x="8788079" y="3008690"/>
              <a:ext cx="1401137" cy="14011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1E18F8F1-0181-53C3-8BC7-AA7C65612925}"/>
                </a:ext>
              </a:extLst>
            </p:cNvPr>
            <p:cNvSpPr/>
            <p:nvPr/>
          </p:nvSpPr>
          <p:spPr>
            <a:xfrm>
              <a:off x="7148121" y="3008690"/>
              <a:ext cx="1401137" cy="14011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711C6049-C55A-4E92-35C2-2C40D862A5E5}"/>
                </a:ext>
              </a:extLst>
            </p:cNvPr>
            <p:cNvSpPr/>
            <p:nvPr/>
          </p:nvSpPr>
          <p:spPr>
            <a:xfrm>
              <a:off x="5508163" y="3008690"/>
              <a:ext cx="1401137" cy="14011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8991F058-B534-811C-45F7-262C99528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5722" y="3040844"/>
              <a:ext cx="1527915" cy="1527915"/>
            </a:xfrm>
            <a:prstGeom prst="rect">
              <a:avLst/>
            </a:prstGeom>
          </p:spPr>
        </p:pic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48AB51BA-E2D4-B3A3-C7B2-D691CCB57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4731" y="2967984"/>
              <a:ext cx="1527915" cy="1527915"/>
            </a:xfrm>
            <a:prstGeom prst="rect">
              <a:avLst/>
            </a:prstGeom>
          </p:spPr>
        </p:pic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C9D688A8-C324-6950-B0B6-31930377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4416" y="2967984"/>
              <a:ext cx="1527915" cy="1527915"/>
            </a:xfrm>
            <a:prstGeom prst="rect">
              <a:avLst/>
            </a:prstGeom>
          </p:spPr>
        </p:pic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84B59B5A-F585-DAE2-4009-7931BEF0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7488" y="2945300"/>
              <a:ext cx="1527915" cy="1527915"/>
            </a:xfrm>
            <a:prstGeom prst="rect">
              <a:avLst/>
            </a:prstGeom>
          </p:spPr>
        </p:pic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CD8BE583-2DD0-ABE3-8296-574A376D4039}"/>
                </a:ext>
              </a:extLst>
            </p:cNvPr>
            <p:cNvSpPr/>
            <p:nvPr/>
          </p:nvSpPr>
          <p:spPr>
            <a:xfrm>
              <a:off x="5676984" y="4028298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Ovale 62">
              <a:extLst>
                <a:ext uri="{FF2B5EF4-FFF2-40B4-BE49-F238E27FC236}">
                  <a16:creationId xmlns:a16="http://schemas.microsoft.com/office/drawing/2014/main" id="{C619E36E-3F4A-C91D-8FED-AF7CEDE9D0BE}"/>
                </a:ext>
              </a:extLst>
            </p:cNvPr>
            <p:cNvSpPr/>
            <p:nvPr/>
          </p:nvSpPr>
          <p:spPr>
            <a:xfrm>
              <a:off x="8288677" y="3446366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7EA23212-DB6E-AF4E-FF1F-270AFDED701E}"/>
                </a:ext>
              </a:extLst>
            </p:cNvPr>
            <p:cNvSpPr/>
            <p:nvPr/>
          </p:nvSpPr>
          <p:spPr>
            <a:xfrm>
              <a:off x="8031937" y="3620766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15066AAF-92A4-C6E1-3ADE-FA689270D042}"/>
                </a:ext>
              </a:extLst>
            </p:cNvPr>
            <p:cNvSpPr/>
            <p:nvPr/>
          </p:nvSpPr>
          <p:spPr>
            <a:xfrm>
              <a:off x="9117046" y="3402120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e 65">
              <a:extLst>
                <a:ext uri="{FF2B5EF4-FFF2-40B4-BE49-F238E27FC236}">
                  <a16:creationId xmlns:a16="http://schemas.microsoft.com/office/drawing/2014/main" id="{0B82F280-565D-D254-A8EF-4E8593F3142D}"/>
                </a:ext>
              </a:extLst>
            </p:cNvPr>
            <p:cNvSpPr/>
            <p:nvPr/>
          </p:nvSpPr>
          <p:spPr>
            <a:xfrm>
              <a:off x="9004935" y="3534857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F5BD2C3A-EA35-4210-9575-493E53F37B93}"/>
                </a:ext>
              </a:extLst>
            </p:cNvPr>
            <p:cNvSpPr/>
            <p:nvPr/>
          </p:nvSpPr>
          <p:spPr>
            <a:xfrm>
              <a:off x="9192569" y="3511215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e 67">
              <a:extLst>
                <a:ext uri="{FF2B5EF4-FFF2-40B4-BE49-F238E27FC236}">
                  <a16:creationId xmlns:a16="http://schemas.microsoft.com/office/drawing/2014/main" id="{1A8F6AAB-25A3-0E00-3CD7-08553C633D66}"/>
                </a:ext>
              </a:extLst>
            </p:cNvPr>
            <p:cNvSpPr/>
            <p:nvPr/>
          </p:nvSpPr>
          <p:spPr>
            <a:xfrm>
              <a:off x="9052867" y="3705379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2E187E56-93DB-B8C3-423D-65393A440C7E}"/>
                </a:ext>
              </a:extLst>
            </p:cNvPr>
            <p:cNvSpPr/>
            <p:nvPr/>
          </p:nvSpPr>
          <p:spPr>
            <a:xfrm>
              <a:off x="9221791" y="3643450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e 69">
              <a:extLst>
                <a:ext uri="{FF2B5EF4-FFF2-40B4-BE49-F238E27FC236}">
                  <a16:creationId xmlns:a16="http://schemas.microsoft.com/office/drawing/2014/main" id="{DA696964-3DD3-BD2C-2A8A-C92E7C0D0741}"/>
                </a:ext>
              </a:extLst>
            </p:cNvPr>
            <p:cNvSpPr/>
            <p:nvPr/>
          </p:nvSpPr>
          <p:spPr>
            <a:xfrm>
              <a:off x="9356271" y="3422724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e 70">
              <a:extLst>
                <a:ext uri="{FF2B5EF4-FFF2-40B4-BE49-F238E27FC236}">
                  <a16:creationId xmlns:a16="http://schemas.microsoft.com/office/drawing/2014/main" id="{D7F6D133-001F-14C4-5D2A-2308DC622431}"/>
                </a:ext>
              </a:extLst>
            </p:cNvPr>
            <p:cNvSpPr/>
            <p:nvPr/>
          </p:nvSpPr>
          <p:spPr>
            <a:xfrm>
              <a:off x="8909071" y="3854752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e 71">
              <a:extLst>
                <a:ext uri="{FF2B5EF4-FFF2-40B4-BE49-F238E27FC236}">
                  <a16:creationId xmlns:a16="http://schemas.microsoft.com/office/drawing/2014/main" id="{ED08414F-5536-64E4-24EA-4DB05B9AF9C5}"/>
                </a:ext>
              </a:extLst>
            </p:cNvPr>
            <p:cNvSpPr/>
            <p:nvPr/>
          </p:nvSpPr>
          <p:spPr>
            <a:xfrm>
              <a:off x="9924463" y="3418155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e 72">
              <a:extLst>
                <a:ext uri="{FF2B5EF4-FFF2-40B4-BE49-F238E27FC236}">
                  <a16:creationId xmlns:a16="http://schemas.microsoft.com/office/drawing/2014/main" id="{3A8083D6-8691-04AB-F479-5F283C1A64E8}"/>
                </a:ext>
              </a:extLst>
            </p:cNvPr>
            <p:cNvSpPr/>
            <p:nvPr/>
          </p:nvSpPr>
          <p:spPr>
            <a:xfrm>
              <a:off x="10850844" y="3399715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e 73">
              <a:extLst>
                <a:ext uri="{FF2B5EF4-FFF2-40B4-BE49-F238E27FC236}">
                  <a16:creationId xmlns:a16="http://schemas.microsoft.com/office/drawing/2014/main" id="{B7B429F8-2C0B-C22E-3640-FC3C05FA2B94}"/>
                </a:ext>
              </a:extLst>
            </p:cNvPr>
            <p:cNvSpPr/>
            <p:nvPr/>
          </p:nvSpPr>
          <p:spPr>
            <a:xfrm>
              <a:off x="10786665" y="3702974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e 74">
              <a:extLst>
                <a:ext uri="{FF2B5EF4-FFF2-40B4-BE49-F238E27FC236}">
                  <a16:creationId xmlns:a16="http://schemas.microsoft.com/office/drawing/2014/main" id="{0A64F1E2-4BA0-DBB8-2B3F-17E03A0C3C5D}"/>
                </a:ext>
              </a:extLst>
            </p:cNvPr>
            <p:cNvSpPr/>
            <p:nvPr/>
          </p:nvSpPr>
          <p:spPr>
            <a:xfrm>
              <a:off x="10955589" y="3641045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e 75">
              <a:extLst>
                <a:ext uri="{FF2B5EF4-FFF2-40B4-BE49-F238E27FC236}">
                  <a16:creationId xmlns:a16="http://schemas.microsoft.com/office/drawing/2014/main" id="{95280646-7603-A5D8-15F3-A2B9AA53BDD0}"/>
                </a:ext>
              </a:extLst>
            </p:cNvPr>
            <p:cNvSpPr/>
            <p:nvPr/>
          </p:nvSpPr>
          <p:spPr>
            <a:xfrm>
              <a:off x="11090069" y="3420319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e 76">
              <a:extLst>
                <a:ext uri="{FF2B5EF4-FFF2-40B4-BE49-F238E27FC236}">
                  <a16:creationId xmlns:a16="http://schemas.microsoft.com/office/drawing/2014/main" id="{39809EF4-04F8-D33A-0D7D-C24532E2B228}"/>
                </a:ext>
              </a:extLst>
            </p:cNvPr>
            <p:cNvSpPr/>
            <p:nvPr/>
          </p:nvSpPr>
          <p:spPr>
            <a:xfrm>
              <a:off x="10642869" y="3852347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Ovale 77">
              <a:extLst>
                <a:ext uri="{FF2B5EF4-FFF2-40B4-BE49-F238E27FC236}">
                  <a16:creationId xmlns:a16="http://schemas.microsoft.com/office/drawing/2014/main" id="{C7EE4F16-08CC-7AA1-D086-F3FF390264BF}"/>
                </a:ext>
              </a:extLst>
            </p:cNvPr>
            <p:cNvSpPr/>
            <p:nvPr/>
          </p:nvSpPr>
          <p:spPr>
            <a:xfrm>
              <a:off x="11331074" y="3355469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Ovale 78">
              <a:extLst>
                <a:ext uri="{FF2B5EF4-FFF2-40B4-BE49-F238E27FC236}">
                  <a16:creationId xmlns:a16="http://schemas.microsoft.com/office/drawing/2014/main" id="{F31F9D23-EA84-8367-131D-0F1E4F9B7D88}"/>
                </a:ext>
              </a:extLst>
            </p:cNvPr>
            <p:cNvSpPr/>
            <p:nvPr/>
          </p:nvSpPr>
          <p:spPr>
            <a:xfrm>
              <a:off x="11266895" y="3658728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E535C363-2FB5-8DFE-D4BB-7F1B5D06C5BD}"/>
                </a:ext>
              </a:extLst>
            </p:cNvPr>
            <p:cNvSpPr/>
            <p:nvPr/>
          </p:nvSpPr>
          <p:spPr>
            <a:xfrm>
              <a:off x="11435819" y="3596799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e 80">
              <a:extLst>
                <a:ext uri="{FF2B5EF4-FFF2-40B4-BE49-F238E27FC236}">
                  <a16:creationId xmlns:a16="http://schemas.microsoft.com/office/drawing/2014/main" id="{EA213AAA-D9E6-17A1-D33B-E4C1A643F0EB}"/>
                </a:ext>
              </a:extLst>
            </p:cNvPr>
            <p:cNvSpPr/>
            <p:nvPr/>
          </p:nvSpPr>
          <p:spPr>
            <a:xfrm>
              <a:off x="11570299" y="3376073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e 81">
              <a:extLst>
                <a:ext uri="{FF2B5EF4-FFF2-40B4-BE49-F238E27FC236}">
                  <a16:creationId xmlns:a16="http://schemas.microsoft.com/office/drawing/2014/main" id="{9F951054-1D3F-07FF-4E60-37F86F3353DA}"/>
                </a:ext>
              </a:extLst>
            </p:cNvPr>
            <p:cNvSpPr/>
            <p:nvPr/>
          </p:nvSpPr>
          <p:spPr>
            <a:xfrm>
              <a:off x="10685492" y="3552553"/>
              <a:ext cx="95864" cy="8849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4" name="Immagine 83">
            <a:extLst>
              <a:ext uri="{FF2B5EF4-FFF2-40B4-BE49-F238E27FC236}">
                <a16:creationId xmlns:a16="http://schemas.microsoft.com/office/drawing/2014/main" id="{7CCBDAB4-91C9-D917-4E93-B04DCEAB2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018" y="5789352"/>
            <a:ext cx="1162212" cy="533474"/>
          </a:xfrm>
          <a:prstGeom prst="rect">
            <a:avLst/>
          </a:prstGeom>
        </p:spPr>
      </p:pic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3D73C54F-DEE2-394D-067C-1A8FBDD0A851}"/>
              </a:ext>
            </a:extLst>
          </p:cNvPr>
          <p:cNvSpPr txBox="1"/>
          <p:nvPr/>
        </p:nvSpPr>
        <p:spPr>
          <a:xfrm>
            <a:off x="6851609" y="5285556"/>
            <a:ext cx="2642538" cy="307777"/>
          </a:xfrm>
          <a:prstGeom prst="rect">
            <a:avLst/>
          </a:prstGeom>
          <a:solidFill>
            <a:srgbClr val="B5C1DF"/>
          </a:solidFill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400" dirty="0">
                <a:solidFill>
                  <a:schemeClr val="tx1"/>
                </a:solidFill>
              </a:rPr>
              <a:t>PROGNOSI FAVOREVOLE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25C056-2E2E-6889-33CE-008B4CB175DC}"/>
              </a:ext>
            </a:extLst>
          </p:cNvPr>
          <p:cNvSpPr txBox="1"/>
          <p:nvPr/>
        </p:nvSpPr>
        <p:spPr>
          <a:xfrm>
            <a:off x="7198930" y="5648717"/>
            <a:ext cx="197627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400" b="1" dirty="0" err="1"/>
              <a:t>Upfront</a:t>
            </a:r>
            <a:r>
              <a:rPr lang="it-IT" sz="1400" b="1" dirty="0"/>
              <a:t> surgery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5E0BAC-DA34-AB3B-6EA5-EE9B0EAEA1E8}"/>
              </a:ext>
            </a:extLst>
          </p:cNvPr>
          <p:cNvSpPr txBox="1"/>
          <p:nvPr/>
        </p:nvSpPr>
        <p:spPr>
          <a:xfrm>
            <a:off x="9700751" y="567270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11947C1-F865-47C5-5877-3637F859BE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86" t="1170" r="274" b="-1170"/>
          <a:stretch>
            <a:fillRect/>
          </a:stretch>
        </p:blipFill>
        <p:spPr>
          <a:xfrm>
            <a:off x="602602" y="3196780"/>
            <a:ext cx="3919783" cy="3093727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6C06A942-A57F-AB8F-16C4-0857879EE157}"/>
              </a:ext>
            </a:extLst>
          </p:cNvPr>
          <p:cNvSpPr/>
          <p:nvPr/>
        </p:nvSpPr>
        <p:spPr>
          <a:xfrm>
            <a:off x="2613940" y="3429000"/>
            <a:ext cx="427339" cy="28615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Elemento grafico 16" descr="Riunione con riempimento a tinta unita">
            <a:extLst>
              <a:ext uri="{FF2B5EF4-FFF2-40B4-BE49-F238E27FC236}">
                <a16:creationId xmlns:a16="http://schemas.microsoft.com/office/drawing/2014/main" id="{F4E4A996-9E74-C64D-3F2D-A62EA18F94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38010" y="152400"/>
            <a:ext cx="1820780" cy="1368392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E4FD529-FAD5-8CC7-53B5-1DEDE77EE0CE}"/>
              </a:ext>
            </a:extLst>
          </p:cNvPr>
          <p:cNvSpPr txBox="1"/>
          <p:nvPr/>
        </p:nvSpPr>
        <p:spPr>
          <a:xfrm>
            <a:off x="5856433" y="888979"/>
            <a:ext cx="78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MDT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2D506F-9C3A-59F2-DADD-5FBBF6C9D6A1}"/>
              </a:ext>
            </a:extLst>
          </p:cNvPr>
          <p:cNvSpPr txBox="1"/>
          <p:nvPr/>
        </p:nvSpPr>
        <p:spPr>
          <a:xfrm>
            <a:off x="1803793" y="6290507"/>
            <a:ext cx="29832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CharisSIL"/>
              </a:rPr>
              <a:t>Chan et al. Surgery Open Science 22 (2024) 61–66</a:t>
            </a:r>
            <a:endParaRPr lang="it-IT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85" grpId="0" animBg="1"/>
      <p:bldP spid="3" grpId="0" animBg="1"/>
      <p:bldP spid="4" grpId="0"/>
      <p:bldP spid="1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F067C1-BB64-7601-3B45-6A6E8166E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589BDE-0234-9434-B0F2-06BCE1D05BC7}"/>
              </a:ext>
            </a:extLst>
          </p:cNvPr>
          <p:cNvSpPr txBox="1"/>
          <p:nvPr/>
        </p:nvSpPr>
        <p:spPr>
          <a:xfrm>
            <a:off x="0" y="517585"/>
            <a:ext cx="563304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PRIMARY TUMOUR COMPLICATIONS WHILE ON CT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DFF4827F-5DB1-1A01-FAC3-AA4CCB5E9EF1}"/>
              </a:ext>
            </a:extLst>
          </p:cNvPr>
          <p:cNvGrpSpPr/>
          <p:nvPr/>
        </p:nvGrpSpPr>
        <p:grpSpPr>
          <a:xfrm>
            <a:off x="435148" y="4482446"/>
            <a:ext cx="11510794" cy="1930460"/>
            <a:chOff x="435148" y="4482446"/>
            <a:chExt cx="11510794" cy="193046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5746DD3-31D5-0806-D032-D846BEACF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148" y="4657488"/>
              <a:ext cx="5197901" cy="1242393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F7D9D5F-8BD9-4E4E-4009-EED39A9C9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48" y="5899881"/>
              <a:ext cx="5197901" cy="513025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853CE84-84E8-4D9D-13EE-020C7B31B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8363" y="4804353"/>
              <a:ext cx="4448796" cy="1095528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C58381B-B73B-D851-5EF6-DE9D0DD7B73F}"/>
                </a:ext>
              </a:extLst>
            </p:cNvPr>
            <p:cNvSpPr txBox="1"/>
            <p:nvPr/>
          </p:nvSpPr>
          <p:spPr>
            <a:xfrm>
              <a:off x="10282452" y="5366721"/>
              <a:ext cx="166349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  <a:t>N=8 obstruction </a:t>
              </a:r>
              <a:b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</a:br>
              <a: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  <a:t>N=1 perforation</a:t>
              </a:r>
              <a:b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</a:br>
              <a:r>
                <a:rPr lang="en-US" sz="1100" dirty="0">
                  <a:solidFill>
                    <a:schemeClr val="bg1"/>
                  </a:solidFill>
                  <a:latin typeface="Univers-Light"/>
                </a:rPr>
                <a:t>N=1 </a:t>
              </a:r>
              <a: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  <a:t>abdominal pain</a:t>
              </a:r>
              <a:endParaRPr lang="it-IT" sz="1100" dirty="0">
                <a:solidFill>
                  <a:schemeClr val="bg1"/>
                </a:solidFill>
              </a:endParaRPr>
            </a:p>
          </p:txBody>
        </p:sp>
        <p:sp>
          <p:nvSpPr>
            <p:cNvPr id="14" name="Parentesi graffa aperta 13">
              <a:extLst>
                <a:ext uri="{FF2B5EF4-FFF2-40B4-BE49-F238E27FC236}">
                  <a16:creationId xmlns:a16="http://schemas.microsoft.com/office/drawing/2014/main" id="{2D1E3BAE-17ED-5E0C-281C-23F306860CA3}"/>
                </a:ext>
              </a:extLst>
            </p:cNvPr>
            <p:cNvSpPr/>
            <p:nvPr/>
          </p:nvSpPr>
          <p:spPr>
            <a:xfrm>
              <a:off x="10147159" y="5352117"/>
              <a:ext cx="270587" cy="60016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D0405F1C-2E50-6ECB-93FD-97D3998621E5}"/>
                </a:ext>
              </a:extLst>
            </p:cNvPr>
            <p:cNvSpPr/>
            <p:nvPr/>
          </p:nvSpPr>
          <p:spPr>
            <a:xfrm>
              <a:off x="2323322" y="4482446"/>
              <a:ext cx="1651519" cy="6438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D9BC8FD7-43EE-3F06-5BB4-BFBED0F8C312}"/>
              </a:ext>
            </a:extLst>
          </p:cNvPr>
          <p:cNvGrpSpPr/>
          <p:nvPr/>
        </p:nvGrpSpPr>
        <p:grpSpPr>
          <a:xfrm>
            <a:off x="484815" y="236218"/>
            <a:ext cx="11185757" cy="3847722"/>
            <a:chOff x="484815" y="236218"/>
            <a:chExt cx="11185757" cy="3847722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3532D3F-F260-9519-75D0-1925F82C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815" y="1636914"/>
              <a:ext cx="5197901" cy="851440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26CF4428-491E-9649-506B-707419FE5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4815" y="2490058"/>
              <a:ext cx="5197901" cy="565993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D16687A7-F358-2C24-042A-65A1FCE31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31053"/>
            <a:stretch>
              <a:fillRect/>
            </a:stretch>
          </p:blipFill>
          <p:spPr>
            <a:xfrm>
              <a:off x="5826257" y="2653162"/>
              <a:ext cx="5666323" cy="1430778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0B9B5496-EC11-C670-0240-68C27BD97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8195" y="236218"/>
              <a:ext cx="2853594" cy="2416944"/>
            </a:xfrm>
            <a:prstGeom prst="rect">
              <a:avLst/>
            </a:prstGeom>
          </p:spPr>
        </p:pic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1AE6183E-C0CA-FF24-2CB7-1860E5F5294B}"/>
                </a:ext>
              </a:extLst>
            </p:cNvPr>
            <p:cNvSpPr/>
            <p:nvPr/>
          </p:nvSpPr>
          <p:spPr>
            <a:xfrm>
              <a:off x="8064759" y="684275"/>
              <a:ext cx="1651519" cy="11445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270F156-8185-5F85-D34B-775294F42D60}"/>
                </a:ext>
              </a:extLst>
            </p:cNvPr>
            <p:cNvSpPr txBox="1"/>
            <p:nvPr/>
          </p:nvSpPr>
          <p:spPr>
            <a:xfrm>
              <a:off x="10007082" y="972723"/>
              <a:ext cx="166349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  <a:t>N=11 obstruction </a:t>
              </a:r>
              <a:b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</a:br>
              <a: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  <a:t>N=5 perforation</a:t>
              </a:r>
              <a:b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</a:br>
              <a:r>
                <a:rPr lang="en-US" sz="1100" dirty="0">
                  <a:solidFill>
                    <a:schemeClr val="bg1"/>
                  </a:solidFill>
                  <a:latin typeface="Univers-Light"/>
                </a:rPr>
                <a:t>N=10 PT </a:t>
              </a:r>
              <a:r>
                <a:rPr lang="en-US" sz="1100" b="0" i="0" u="none" strike="noStrike" baseline="0" dirty="0">
                  <a:solidFill>
                    <a:schemeClr val="bg1"/>
                  </a:solidFill>
                  <a:latin typeface="Univers-Light"/>
                </a:rPr>
                <a:t>symptoms</a:t>
              </a:r>
              <a:endParaRPr lang="it-IT" sz="1100" dirty="0">
                <a:solidFill>
                  <a:schemeClr val="bg1"/>
                </a:solidFill>
              </a:endParaRPr>
            </a:p>
          </p:txBody>
        </p:sp>
        <p:sp>
          <p:nvSpPr>
            <p:cNvPr id="26" name="Parentesi graffa aperta 25">
              <a:extLst>
                <a:ext uri="{FF2B5EF4-FFF2-40B4-BE49-F238E27FC236}">
                  <a16:creationId xmlns:a16="http://schemas.microsoft.com/office/drawing/2014/main" id="{DD273946-D908-7F55-2A03-64A3B972FFCC}"/>
                </a:ext>
              </a:extLst>
            </p:cNvPr>
            <p:cNvSpPr/>
            <p:nvPr/>
          </p:nvSpPr>
          <p:spPr>
            <a:xfrm>
              <a:off x="9871789" y="958119"/>
              <a:ext cx="270587" cy="60016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25352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D71BE1-794B-8EBE-3359-73FD38C4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CC714B-B87B-00EB-712F-1A5F6E8183D6}"/>
              </a:ext>
            </a:extLst>
          </p:cNvPr>
          <p:cNvSpPr txBox="1"/>
          <p:nvPr/>
        </p:nvSpPr>
        <p:spPr>
          <a:xfrm>
            <a:off x="0" y="517585"/>
            <a:ext cx="300789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OF SURGERY?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D4FEB6-F59D-53C7-4C6F-83FFB391E354}"/>
              </a:ext>
            </a:extLst>
          </p:cNvPr>
          <p:cNvSpPr txBox="1"/>
          <p:nvPr/>
        </p:nvSpPr>
        <p:spPr>
          <a:xfrm>
            <a:off x="800072" y="1371181"/>
            <a:ext cx="2207824" cy="307777"/>
          </a:xfrm>
          <a:prstGeom prst="rect">
            <a:avLst/>
          </a:prstGeom>
          <a:solidFill>
            <a:srgbClr val="B5C1DF"/>
          </a:solidFill>
        </p:spPr>
        <p:txBody>
          <a:bodyPr wrap="square" rtlCol="0">
            <a:spAutoFit/>
          </a:bodyPr>
          <a:lstStyle>
            <a:defPPr rtl="0">
              <a:defRPr lang="it-it"/>
            </a:defPPr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1400" dirty="0">
                <a:solidFill>
                  <a:schemeClr val="tx1"/>
                </a:solidFill>
              </a:rPr>
              <a:t>Chemioterapia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FADA4B4-5A34-BDDF-9E64-0C027E58CF0C}"/>
              </a:ext>
            </a:extLst>
          </p:cNvPr>
          <p:cNvSpPr txBox="1"/>
          <p:nvPr/>
        </p:nvSpPr>
        <p:spPr>
          <a:xfrm>
            <a:off x="1293720" y="1793890"/>
            <a:ext cx="1220528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2-3 mesi</a:t>
            </a:r>
          </a:p>
        </p:txBody>
      </p:sp>
      <p:pic>
        <p:nvPicPr>
          <p:cNvPr id="2050" name="Picture 2" descr="Revised RECIST Guideline Version 1.1: What Oncologists Want to Know and  What Radiologists Need to Know | AJR">
            <a:extLst>
              <a:ext uri="{FF2B5EF4-FFF2-40B4-BE49-F238E27FC236}">
                <a16:creationId xmlns:a16="http://schemas.microsoft.com/office/drawing/2014/main" id="{E3E48246-3951-0911-D5B0-03E7D84C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58" y="550285"/>
            <a:ext cx="3308684" cy="22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B43E167-73AC-F718-BD30-A6702C51B264}"/>
              </a:ext>
            </a:extLst>
          </p:cNvPr>
          <p:cNvSpPr txBox="1"/>
          <p:nvPr/>
        </p:nvSpPr>
        <p:spPr>
          <a:xfrm>
            <a:off x="5316171" y="2807631"/>
            <a:ext cx="155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RECIST </a:t>
            </a:r>
            <a:r>
              <a:rPr lang="it-IT" dirty="0" err="1">
                <a:solidFill>
                  <a:schemeClr val="bg1"/>
                </a:solidFill>
              </a:rPr>
              <a:t>Criteria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D5B82117-21CD-B395-9A3B-636C0851E7AA}"/>
              </a:ext>
            </a:extLst>
          </p:cNvPr>
          <p:cNvGrpSpPr/>
          <p:nvPr/>
        </p:nvGrpSpPr>
        <p:grpSpPr>
          <a:xfrm>
            <a:off x="5199648" y="3268557"/>
            <a:ext cx="5690936" cy="3291521"/>
            <a:chOff x="3250532" y="3292620"/>
            <a:chExt cx="5690936" cy="3291521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45D70523-1005-155A-20A3-ED0223665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0532" y="3292620"/>
              <a:ext cx="5690936" cy="2815446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6C4E3B13-EC2D-9D84-14A5-8BE60CE7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0532" y="6108066"/>
              <a:ext cx="5690936" cy="476075"/>
            </a:xfrm>
            <a:prstGeom prst="rect">
              <a:avLst/>
            </a:prstGeom>
          </p:spPr>
        </p:pic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18EA0691-3D92-05A3-8FD2-27AA09408E95}"/>
              </a:ext>
            </a:extLst>
          </p:cNvPr>
          <p:cNvGrpSpPr/>
          <p:nvPr/>
        </p:nvGrpSpPr>
        <p:grpSpPr>
          <a:xfrm>
            <a:off x="282750" y="4552437"/>
            <a:ext cx="4462995" cy="1023619"/>
            <a:chOff x="282750" y="4552437"/>
            <a:chExt cx="4462995" cy="1023619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91FF11CA-1AFE-3E52-F4A0-B7ACF993F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6637" y="5366477"/>
              <a:ext cx="2029108" cy="209579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D494F9F5-F907-4D37-5F23-08172FD9A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750" y="4805451"/>
              <a:ext cx="4462995" cy="561026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A1EAE0E4-7730-DA2F-413E-723C83CDC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0794" y="4552437"/>
              <a:ext cx="2514951" cy="247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7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A274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145477-939D-7F1D-F0DF-AEC01F13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66150B-EBFB-21B1-A3EF-B0DB110C8BDA}"/>
              </a:ext>
            </a:extLst>
          </p:cNvPr>
          <p:cNvSpPr txBox="1"/>
          <p:nvPr/>
        </p:nvSpPr>
        <p:spPr>
          <a:xfrm>
            <a:off x="-1" y="517585"/>
            <a:ext cx="635414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OF SURGERY. COLON-FIRST or LIVER-FIRST?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A966384-5C90-8C90-1451-A6334DB6DEE8}"/>
              </a:ext>
            </a:extLst>
          </p:cNvPr>
          <p:cNvGrpSpPr/>
          <p:nvPr/>
        </p:nvGrpSpPr>
        <p:grpSpPr>
          <a:xfrm>
            <a:off x="3479226" y="1071947"/>
            <a:ext cx="4691583" cy="2964629"/>
            <a:chOff x="2919523" y="1984598"/>
            <a:chExt cx="6756106" cy="450407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9A67D53-58B7-21BC-0EAC-95C5F91CF658}"/>
                </a:ext>
              </a:extLst>
            </p:cNvPr>
            <p:cNvSpPr/>
            <p:nvPr/>
          </p:nvSpPr>
          <p:spPr>
            <a:xfrm>
              <a:off x="2919523" y="1984598"/>
              <a:ext cx="6756105" cy="450407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D826C8E-1808-8BD2-2887-54591D257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9524" y="1984598"/>
              <a:ext cx="6756105" cy="450407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6567330-6A55-3569-ECB8-5C8706788DA9}"/>
              </a:ext>
            </a:extLst>
          </p:cNvPr>
          <p:cNvGrpSpPr/>
          <p:nvPr/>
        </p:nvGrpSpPr>
        <p:grpSpPr>
          <a:xfrm>
            <a:off x="2267342" y="4221606"/>
            <a:ext cx="2423768" cy="1287266"/>
            <a:chOff x="2160494" y="4185805"/>
            <a:chExt cx="2423768" cy="1287266"/>
          </a:xfrm>
          <a:solidFill>
            <a:schemeClr val="accent2"/>
          </a:solidFill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B1B0363-FEDE-1A78-A66E-EF05B993904F}"/>
                </a:ext>
              </a:extLst>
            </p:cNvPr>
            <p:cNvSpPr txBox="1"/>
            <p:nvPr/>
          </p:nvSpPr>
          <p:spPr>
            <a:xfrm>
              <a:off x="2160494" y="4826740"/>
              <a:ext cx="234138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 rtl="0">
                <a:defRPr lang="it-it"/>
              </a:defPPr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it-IT" dirty="0"/>
                <a:t>SIMOULTANEOUS</a:t>
              </a:r>
              <a:br>
                <a:rPr lang="it-IT" dirty="0"/>
              </a:br>
              <a:r>
                <a:rPr lang="it-IT" dirty="0"/>
                <a:t>RESECTION</a:t>
              </a:r>
            </a:p>
          </p:txBody>
        </p:sp>
        <p:sp>
          <p:nvSpPr>
            <p:cNvPr id="13" name="Freccia a destra 12">
              <a:extLst>
                <a:ext uri="{FF2B5EF4-FFF2-40B4-BE49-F238E27FC236}">
                  <a16:creationId xmlns:a16="http://schemas.microsoft.com/office/drawing/2014/main" id="{F3C9CE40-046B-F99B-A6E4-71CE890A0A5F}"/>
                </a:ext>
              </a:extLst>
            </p:cNvPr>
            <p:cNvSpPr/>
            <p:nvPr/>
          </p:nvSpPr>
          <p:spPr>
            <a:xfrm rot="9189688">
              <a:off x="3859643" y="4185805"/>
              <a:ext cx="724619" cy="491706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938626A-29AC-DF30-266F-B303E8D99533}"/>
              </a:ext>
            </a:extLst>
          </p:cNvPr>
          <p:cNvGrpSpPr/>
          <p:nvPr/>
        </p:nvGrpSpPr>
        <p:grpSpPr>
          <a:xfrm>
            <a:off x="6096000" y="4273749"/>
            <a:ext cx="2341382" cy="1369179"/>
            <a:chOff x="6077285" y="4164913"/>
            <a:chExt cx="2341382" cy="1058958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512DBDB-E5AC-96C8-4022-90C71B0CDC1A}"/>
                </a:ext>
              </a:extLst>
            </p:cNvPr>
            <p:cNvSpPr txBox="1"/>
            <p:nvPr/>
          </p:nvSpPr>
          <p:spPr>
            <a:xfrm>
              <a:off x="6077285" y="4723982"/>
              <a:ext cx="2341382" cy="49988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>
              <a:defPPr rtl="0">
                <a:defRPr lang="it-it"/>
              </a:defPPr>
              <a:lvl1pPr algn="ctr"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/>
                <a:t>STAGED RESECTION</a:t>
              </a:r>
            </a:p>
          </p:txBody>
        </p:sp>
        <p:sp>
          <p:nvSpPr>
            <p:cNvPr id="14" name="Freccia a destra 13">
              <a:extLst>
                <a:ext uri="{FF2B5EF4-FFF2-40B4-BE49-F238E27FC236}">
                  <a16:creationId xmlns:a16="http://schemas.microsoft.com/office/drawing/2014/main" id="{10C0A411-DC91-864B-4DF0-0C92BCB077F8}"/>
                </a:ext>
              </a:extLst>
            </p:cNvPr>
            <p:cNvSpPr/>
            <p:nvPr/>
          </p:nvSpPr>
          <p:spPr>
            <a:xfrm rot="12410312" flipH="1">
              <a:off x="6492214" y="4164913"/>
              <a:ext cx="724619" cy="491706"/>
            </a:xfrm>
            <a:prstGeom prst="rightArrow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t-IT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F20316C-E133-0FF0-4D67-24861ACA2E03}"/>
              </a:ext>
            </a:extLst>
          </p:cNvPr>
          <p:cNvGrpSpPr/>
          <p:nvPr/>
        </p:nvGrpSpPr>
        <p:grpSpPr>
          <a:xfrm>
            <a:off x="4421991" y="5682781"/>
            <a:ext cx="2016967" cy="1160903"/>
            <a:chOff x="4893159" y="5403177"/>
            <a:chExt cx="2016967" cy="1160903"/>
          </a:xfrm>
          <a:solidFill>
            <a:schemeClr val="accent2"/>
          </a:solidFill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B198121-63AB-98DB-08A7-90B4B5159F46}"/>
                </a:ext>
              </a:extLst>
            </p:cNvPr>
            <p:cNvSpPr txBox="1"/>
            <p:nvPr/>
          </p:nvSpPr>
          <p:spPr>
            <a:xfrm>
              <a:off x="4893159" y="5917749"/>
              <a:ext cx="1863715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</a:rPr>
                <a:t>LIVER FIRST</a:t>
              </a:r>
              <a:br>
                <a:rPr lang="it-IT" dirty="0">
                  <a:solidFill>
                    <a:schemeClr val="bg1"/>
                  </a:solidFill>
                </a:rPr>
              </a:br>
              <a:r>
                <a:rPr lang="it-IT" dirty="0">
                  <a:solidFill>
                    <a:schemeClr val="bg1"/>
                  </a:solidFill>
                </a:rPr>
                <a:t>(Reverse strategy)</a:t>
              </a:r>
            </a:p>
          </p:txBody>
        </p:sp>
        <p:sp>
          <p:nvSpPr>
            <p:cNvPr id="15" name="Freccia a destra 14">
              <a:extLst>
                <a:ext uri="{FF2B5EF4-FFF2-40B4-BE49-F238E27FC236}">
                  <a16:creationId xmlns:a16="http://schemas.microsoft.com/office/drawing/2014/main" id="{A3CBEC53-7CC0-0692-E694-8B2890A508C1}"/>
                </a:ext>
              </a:extLst>
            </p:cNvPr>
            <p:cNvSpPr/>
            <p:nvPr/>
          </p:nvSpPr>
          <p:spPr>
            <a:xfrm rot="9189688">
              <a:off x="6185507" y="5403177"/>
              <a:ext cx="724619" cy="491706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CEAC15B3-FC59-35ED-4390-12AC672EDDD5}"/>
              </a:ext>
            </a:extLst>
          </p:cNvPr>
          <p:cNvGrpSpPr/>
          <p:nvPr/>
        </p:nvGrpSpPr>
        <p:grpSpPr>
          <a:xfrm>
            <a:off x="8143439" y="5605741"/>
            <a:ext cx="2087118" cy="1183223"/>
            <a:chOff x="7669593" y="5403176"/>
            <a:chExt cx="2087118" cy="1183223"/>
          </a:xfrm>
          <a:solidFill>
            <a:schemeClr val="accent2"/>
          </a:solidFill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4EBD1B7-6D7E-1A79-BE10-6821213C0552}"/>
                </a:ext>
              </a:extLst>
            </p:cNvPr>
            <p:cNvSpPr txBox="1"/>
            <p:nvPr/>
          </p:nvSpPr>
          <p:spPr>
            <a:xfrm>
              <a:off x="7848239" y="5940068"/>
              <a:ext cx="1908472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chemeClr val="bg1"/>
                  </a:solidFill>
                </a:rPr>
                <a:t>COLON FIRST</a:t>
              </a:r>
              <a:br>
                <a:rPr lang="it-IT" dirty="0">
                  <a:solidFill>
                    <a:schemeClr val="bg1"/>
                  </a:solidFill>
                </a:rPr>
              </a:br>
              <a:r>
                <a:rPr lang="it-IT" dirty="0">
                  <a:solidFill>
                    <a:schemeClr val="bg1"/>
                  </a:solidFill>
                </a:rPr>
                <a:t>(</a:t>
              </a:r>
              <a:r>
                <a:rPr lang="it-IT" dirty="0" err="1">
                  <a:solidFill>
                    <a:schemeClr val="bg1"/>
                  </a:solidFill>
                </a:rPr>
                <a:t>Classical</a:t>
              </a:r>
              <a:r>
                <a:rPr lang="it-IT" dirty="0">
                  <a:solidFill>
                    <a:schemeClr val="bg1"/>
                  </a:solidFill>
                </a:rPr>
                <a:t> strategy)</a:t>
              </a:r>
            </a:p>
          </p:txBody>
        </p:sp>
        <p:sp>
          <p:nvSpPr>
            <p:cNvPr id="16" name="Freccia a destra 15">
              <a:extLst>
                <a:ext uri="{FF2B5EF4-FFF2-40B4-BE49-F238E27FC236}">
                  <a16:creationId xmlns:a16="http://schemas.microsoft.com/office/drawing/2014/main" id="{5B6306AE-EEBD-65B1-464C-6E69D7D7AC43}"/>
                </a:ext>
              </a:extLst>
            </p:cNvPr>
            <p:cNvSpPr/>
            <p:nvPr/>
          </p:nvSpPr>
          <p:spPr>
            <a:xfrm rot="12410312" flipH="1">
              <a:off x="7669593" y="5403176"/>
              <a:ext cx="724619" cy="491706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864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467</Words>
  <Application>Microsoft Office PowerPoint</Application>
  <PresentationFormat>Widescreen</PresentationFormat>
  <Paragraphs>107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CharisSIL</vt:lpstr>
      <vt:lpstr>Univers-Light</vt:lpstr>
      <vt:lpstr>Wingdings</vt:lpstr>
      <vt:lpstr>RetrospectVTI</vt:lpstr>
      <vt:lpstr>Stage IV disease: colon-first,  liver-first, or patient-first?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MARIANO CESARE GIGLIO</cp:lastModifiedBy>
  <cp:revision>38</cp:revision>
  <dcterms:created xsi:type="dcterms:W3CDTF">2022-02-27T17:36:31Z</dcterms:created>
  <dcterms:modified xsi:type="dcterms:W3CDTF">2026-05-11T09:59:08Z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2ad0b24d-6422-44b0-b3de-abb3a9e8c81a_Enabled">
    <vt:lpwstr>true</vt:lpwstr>
  </property>
  <property fmtid="{D5CDD505-2E9C-101B-9397-08002B2CF9AE}" pid="4" name="MSIP_Label_2ad0b24d-6422-44b0-b3de-abb3a9e8c81a_SetDate">
    <vt:lpwstr>2026-05-03T16:10:01Z</vt:lpwstr>
  </property>
  <property fmtid="{D5CDD505-2E9C-101B-9397-08002B2CF9AE}" pid="5" name="MSIP_Label_2ad0b24d-6422-44b0-b3de-abb3a9e8c81a_Method">
    <vt:lpwstr>Standard</vt:lpwstr>
  </property>
  <property fmtid="{D5CDD505-2E9C-101B-9397-08002B2CF9AE}" pid="6" name="MSIP_Label_2ad0b24d-6422-44b0-b3de-abb3a9e8c81a_Name">
    <vt:lpwstr>defa4170-0d19-0005-0004-bc88714345d2</vt:lpwstr>
  </property>
  <property fmtid="{D5CDD505-2E9C-101B-9397-08002B2CF9AE}" pid="7" name="MSIP_Label_2ad0b24d-6422-44b0-b3de-abb3a9e8c81a_SiteId">
    <vt:lpwstr>2fcfe26a-bb62-46b0-b1e3-28f9da0c45fd</vt:lpwstr>
  </property>
  <property fmtid="{D5CDD505-2E9C-101B-9397-08002B2CF9AE}" pid="8" name="MSIP_Label_2ad0b24d-6422-44b0-b3de-abb3a9e8c81a_ActionId">
    <vt:lpwstr>8d3cf44b-f9e4-4535-87a7-3a9f1b8b1e5f</vt:lpwstr>
  </property>
  <property fmtid="{D5CDD505-2E9C-101B-9397-08002B2CF9AE}" pid="9" name="MSIP_Label_2ad0b24d-6422-44b0-b3de-abb3a9e8c81a_ContentBits">
    <vt:lpwstr>0</vt:lpwstr>
  </property>
  <property fmtid="{D5CDD505-2E9C-101B-9397-08002B2CF9AE}" pid="10" name="MSIP_Label_2ad0b24d-6422-44b0-b3de-abb3a9e8c81a_Tag">
    <vt:lpwstr>10, 3, 0, 1</vt:lpwstr>
  </property>
</Properties>
</file>